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85" r:id="rId3"/>
    <p:sldId id="283" r:id="rId4"/>
    <p:sldId id="257" r:id="rId5"/>
    <p:sldId id="263" r:id="rId6"/>
    <p:sldId id="259" r:id="rId7"/>
    <p:sldId id="265" r:id="rId8"/>
    <p:sldId id="260" r:id="rId9"/>
    <p:sldId id="264" r:id="rId10"/>
    <p:sldId id="286" r:id="rId11"/>
    <p:sldId id="290" r:id="rId12"/>
    <p:sldId id="289" r:id="rId13"/>
    <p:sldId id="291" r:id="rId14"/>
    <p:sldId id="314" r:id="rId15"/>
    <p:sldId id="292" r:id="rId16"/>
    <p:sldId id="293"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13" r:id="rId31"/>
    <p:sldId id="315" r:id="rId32"/>
    <p:sldId id="308" r:id="rId33"/>
    <p:sldId id="309" r:id="rId34"/>
    <p:sldId id="310" r:id="rId35"/>
    <p:sldId id="311" r:id="rId36"/>
    <p:sldId id="294" r:id="rId37"/>
    <p:sldId id="28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n" initials="D" lastIdx="1" clrIdx="0">
    <p:extLst>
      <p:ext uri="{19B8F6BF-5375-455C-9EA6-DF929625EA0E}">
        <p15:presenceInfo xmlns:p15="http://schemas.microsoft.com/office/powerpoint/2012/main" userId="D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939" autoAdjust="0"/>
    <p:restoredTop sz="87146" autoAdjust="0"/>
  </p:normalViewPr>
  <p:slideViewPr>
    <p:cSldViewPr>
      <p:cViewPr varScale="1">
        <p:scale>
          <a:sx n="101" d="100"/>
          <a:sy n="101" d="100"/>
        </p:scale>
        <p:origin x="96"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7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A848F3-5F48-4218-BECB-5D1A591C0A58}" type="datetimeFigureOut">
              <a:rPr lang="en-AU" smtClean="0"/>
              <a:pPr/>
              <a:t>12/08/2021</a:t>
            </a:fld>
            <a:endParaRPr lang="en-AU"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78CD3E-B476-44BA-8DAA-6F16D68D2E2B}" type="slidenum">
              <a:rPr lang="en-AU" smtClean="0"/>
              <a:pPr/>
              <a:t>‹#›</a:t>
            </a:fld>
            <a:endParaRPr lang="en-A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3378CD3E-B476-44BA-8DAA-6F16D68D2E2B}" type="slidenum">
              <a:rPr lang="en-AU" smtClean="0"/>
              <a:pPr/>
              <a:t>2</a:t>
            </a:fld>
            <a:endParaRPr lang="en-AU" dirty="0"/>
          </a:p>
        </p:txBody>
      </p:sp>
    </p:spTree>
    <p:extLst>
      <p:ext uri="{BB962C8B-B14F-4D97-AF65-F5344CB8AC3E}">
        <p14:creationId xmlns:p14="http://schemas.microsoft.com/office/powerpoint/2010/main" val="2892424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3378CD3E-B476-44BA-8DAA-6F16D68D2E2B}" type="slidenum">
              <a:rPr lang="en-AU" smtClean="0"/>
              <a:pPr/>
              <a:t>3</a:t>
            </a:fld>
            <a:endParaRPr lang="en-AU" dirty="0"/>
          </a:p>
        </p:txBody>
      </p:sp>
    </p:spTree>
    <p:extLst>
      <p:ext uri="{BB962C8B-B14F-4D97-AF65-F5344CB8AC3E}">
        <p14:creationId xmlns:p14="http://schemas.microsoft.com/office/powerpoint/2010/main" val="3900653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3378CD3E-B476-44BA-8DAA-6F16D68D2E2B}" type="slidenum">
              <a:rPr lang="en-AU" smtClean="0"/>
              <a:pPr/>
              <a:t>5</a:t>
            </a:fld>
            <a:endParaRPr lang="en-AU" dirty="0"/>
          </a:p>
        </p:txBody>
      </p:sp>
    </p:spTree>
    <p:extLst>
      <p:ext uri="{BB962C8B-B14F-4D97-AF65-F5344CB8AC3E}">
        <p14:creationId xmlns:p14="http://schemas.microsoft.com/office/powerpoint/2010/main" val="1181689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378CD3E-B476-44BA-8DAA-6F16D68D2E2B}" type="slidenum">
              <a:rPr lang="en-AU" smtClean="0"/>
              <a:pPr/>
              <a:t>6</a:t>
            </a:fld>
            <a:endParaRPr lang="en-AU" dirty="0"/>
          </a:p>
        </p:txBody>
      </p:sp>
    </p:spTree>
    <p:extLst>
      <p:ext uri="{BB962C8B-B14F-4D97-AF65-F5344CB8AC3E}">
        <p14:creationId xmlns:p14="http://schemas.microsoft.com/office/powerpoint/2010/main" val="3152957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378CD3E-B476-44BA-8DAA-6F16D68D2E2B}" type="slidenum">
              <a:rPr lang="en-AU" smtClean="0"/>
              <a:pPr/>
              <a:t>7</a:t>
            </a:fld>
            <a:endParaRPr lang="en-AU" dirty="0"/>
          </a:p>
        </p:txBody>
      </p:sp>
    </p:spTree>
    <p:extLst>
      <p:ext uri="{BB962C8B-B14F-4D97-AF65-F5344CB8AC3E}">
        <p14:creationId xmlns:p14="http://schemas.microsoft.com/office/powerpoint/2010/main" val="3288949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378CD3E-B476-44BA-8DAA-6F16D68D2E2B}" type="slidenum">
              <a:rPr lang="en-AU" smtClean="0"/>
              <a:pPr/>
              <a:t>8</a:t>
            </a:fld>
            <a:endParaRPr lang="en-AU" dirty="0"/>
          </a:p>
        </p:txBody>
      </p:sp>
    </p:spTree>
    <p:extLst>
      <p:ext uri="{BB962C8B-B14F-4D97-AF65-F5344CB8AC3E}">
        <p14:creationId xmlns:p14="http://schemas.microsoft.com/office/powerpoint/2010/main" val="2907445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378CD3E-B476-44BA-8DAA-6F16D68D2E2B}" type="slidenum">
              <a:rPr lang="en-AU" smtClean="0"/>
              <a:pPr/>
              <a:t>9</a:t>
            </a:fld>
            <a:endParaRPr lang="en-AU" dirty="0"/>
          </a:p>
        </p:txBody>
      </p:sp>
    </p:spTree>
    <p:extLst>
      <p:ext uri="{BB962C8B-B14F-4D97-AF65-F5344CB8AC3E}">
        <p14:creationId xmlns:p14="http://schemas.microsoft.com/office/powerpoint/2010/main" val="2049363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8CD3E-B476-44BA-8DAA-6F16D68D2E2B}"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2313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8CD3E-B476-44BA-8DAA-6F16D68D2E2B}"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8276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8CD3E-B476-44BA-8DAA-6F16D68D2E2B}"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5181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8CD3E-B476-44BA-8DAA-6F16D68D2E2B}"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3006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8CD3E-B476-44BA-8DAA-6F16D68D2E2B}"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2480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8CD3E-B476-44BA-8DAA-6F16D68D2E2B}"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8839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8CD3E-B476-44BA-8DAA-6F16D68D2E2B}"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8708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HRE startup you get this Welcome screen, which gives you some hints on how to proceed. </a:t>
            </a:r>
          </a:p>
          <a:p>
            <a:r>
              <a:rPr lang="en-US" dirty="0"/>
              <a:t>It can be turned off, of course, as most of you will do as you get comfortable with HRE</a:t>
            </a:r>
          </a:p>
          <a:p>
            <a:r>
              <a:rPr lang="en-US" dirty="0"/>
              <a:t>Actually this is the 2</a:t>
            </a:r>
            <a:r>
              <a:rPr lang="en-US" baseline="30000" dirty="0"/>
              <a:t>nd</a:t>
            </a:r>
            <a:r>
              <a:rPr lang="en-US" dirty="0"/>
              <a:t> form of the Welcome screen – the real first one asks for your name and email address, as this is saved in order to add it into HRE projects to identify them as yours. Once done, you then get this form of the screen.</a:t>
            </a:r>
          </a:p>
          <a:p>
            <a:r>
              <a:rPr lang="en-US" dirty="0"/>
              <a:t>You’ll notice the main menu looks a bit small – this is because we don’t have a project open yet</a:t>
            </a:r>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17</a:t>
            </a:fld>
            <a:endParaRPr lang="en-AU" dirty="0"/>
          </a:p>
        </p:txBody>
      </p:sp>
    </p:spTree>
    <p:extLst>
      <p:ext uri="{BB962C8B-B14F-4D97-AF65-F5344CB8AC3E}">
        <p14:creationId xmlns:p14="http://schemas.microsoft.com/office/powerpoint/2010/main" val="2204659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want to explore the HRE settings and the Help system and then we’ll open a project.</a:t>
            </a:r>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18</a:t>
            </a:fld>
            <a:endParaRPr lang="en-AU" dirty="0"/>
          </a:p>
        </p:txBody>
      </p:sp>
    </p:spTree>
    <p:extLst>
      <p:ext uri="{BB962C8B-B14F-4D97-AF65-F5344CB8AC3E}">
        <p14:creationId xmlns:p14="http://schemas.microsoft.com/office/powerpoint/2010/main" val="342868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theme and color choices – yes, some are horrible, but may help the 20% of us with color-blindness..</a:t>
            </a:r>
          </a:p>
          <a:p>
            <a:r>
              <a:rPr lang="en-US" dirty="0"/>
              <a:t>You’re probably also thinking ‘why did they waste their time doing this rather than building the rest of HRE’?</a:t>
            </a:r>
          </a:p>
          <a:p>
            <a:r>
              <a:rPr lang="en-US" dirty="0"/>
              <a:t>Well, we didn’t. This functionality comes from an open-source tool we’ve incorporated into HRE. Yes, it took a couple of days effort but it also solved two technical issues in Java which we’d have had to spend a lot of time addressing if we hadn’t used this method.</a:t>
            </a:r>
          </a:p>
          <a:p>
            <a:r>
              <a:rPr lang="en-US" dirty="0"/>
              <a:t>So it was a win-win to get past those issues AND provide support that may help the vision-impaired.</a:t>
            </a:r>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19</a:t>
            </a:fld>
            <a:endParaRPr lang="en-AU" dirty="0"/>
          </a:p>
        </p:txBody>
      </p:sp>
    </p:spTree>
    <p:extLst>
      <p:ext uri="{BB962C8B-B14F-4D97-AF65-F5344CB8AC3E}">
        <p14:creationId xmlns:p14="http://schemas.microsoft.com/office/powerpoint/2010/main" val="3767769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 menu changes to Norwegian, nothing else (apart from the Welcome screen) has yet been translated.</a:t>
            </a:r>
          </a:p>
          <a:p>
            <a:r>
              <a:rPr lang="en-US" dirty="0"/>
              <a:t>What we’re showing here is that the functionality exists and can be extended.</a:t>
            </a:r>
          </a:p>
          <a:p>
            <a:r>
              <a:rPr lang="en-US" dirty="0"/>
              <a:t>As screens enter a ‘finished’ state it will make sense to convert them to multi-language (a simple process), then add the translations, if we have the required translator skills.</a:t>
            </a:r>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20</a:t>
            </a:fld>
            <a:endParaRPr lang="en-AU" dirty="0"/>
          </a:p>
        </p:txBody>
      </p:sp>
    </p:spTree>
    <p:extLst>
      <p:ext uri="{BB962C8B-B14F-4D97-AF65-F5344CB8AC3E}">
        <p14:creationId xmlns:p14="http://schemas.microsoft.com/office/powerpoint/2010/main" val="2169523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some of the other Setting tabs – obviously these will be extended as more functionality is provided and more options are defined.</a:t>
            </a:r>
          </a:p>
          <a:p>
            <a:r>
              <a:rPr lang="en-US" dirty="0"/>
              <a:t>The HRE Themes tab only has one pre-defined color set, but more will be added.</a:t>
            </a:r>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21</a:t>
            </a:fld>
            <a:endParaRPr lang="en-AU" dirty="0"/>
          </a:p>
        </p:txBody>
      </p:sp>
    </p:spTree>
    <p:extLst>
      <p:ext uri="{BB962C8B-B14F-4D97-AF65-F5344CB8AC3E}">
        <p14:creationId xmlns:p14="http://schemas.microsoft.com/office/powerpoint/2010/main" val="2280754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23</a:t>
            </a:fld>
            <a:endParaRPr lang="en-AU" dirty="0"/>
          </a:p>
        </p:txBody>
      </p:sp>
    </p:spTree>
    <p:extLst>
      <p:ext uri="{BB962C8B-B14F-4D97-AF65-F5344CB8AC3E}">
        <p14:creationId xmlns:p14="http://schemas.microsoft.com/office/powerpoint/2010/main" val="2758664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we know some of the items on the screen aren’t ‘complete’ yet (like all Roles are ‘Principal’ which is not correct – this reflects this as being a work in progress.</a:t>
            </a:r>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29</a:t>
            </a:fld>
            <a:endParaRPr lang="en-AU" dirty="0"/>
          </a:p>
        </p:txBody>
      </p:sp>
    </p:spTree>
    <p:extLst>
      <p:ext uri="{BB962C8B-B14F-4D97-AF65-F5344CB8AC3E}">
        <p14:creationId xmlns:p14="http://schemas.microsoft.com/office/powerpoint/2010/main" val="2868325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30</a:t>
            </a:fld>
            <a:endParaRPr lang="en-AU" dirty="0"/>
          </a:p>
        </p:txBody>
      </p:sp>
    </p:spTree>
    <p:extLst>
      <p:ext uri="{BB962C8B-B14F-4D97-AF65-F5344CB8AC3E}">
        <p14:creationId xmlns:p14="http://schemas.microsoft.com/office/powerpoint/2010/main" val="2325857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31</a:t>
            </a:fld>
            <a:endParaRPr lang="en-AU" dirty="0"/>
          </a:p>
        </p:txBody>
      </p:sp>
    </p:spTree>
    <p:extLst>
      <p:ext uri="{BB962C8B-B14F-4D97-AF65-F5344CB8AC3E}">
        <p14:creationId xmlns:p14="http://schemas.microsoft.com/office/powerpoint/2010/main" val="1538012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size of each part of the screen can be adjusted; the layout of the sub-screens can be swapped, or each sub-screen can be made full screen by use of the small arrow keys at the top of the divider.</a:t>
            </a:r>
          </a:p>
          <a:p>
            <a:endParaRPr lang="en-US" dirty="0"/>
          </a:p>
          <a:p>
            <a:r>
              <a:rPr lang="en-US" dirty="0"/>
              <a:t>Any of the columns can be sorted in either direction; columns can be re-sized; columns can be re-arranged (all rather like Excel).</a:t>
            </a:r>
          </a:p>
          <a:p>
            <a:endParaRPr lang="en-US" dirty="0"/>
          </a:p>
          <a:p>
            <a:endParaRPr lang="en-GB" dirty="0"/>
          </a:p>
        </p:txBody>
      </p:sp>
      <p:sp>
        <p:nvSpPr>
          <p:cNvPr id="4" name="Slide Number Placeholder 3"/>
          <p:cNvSpPr>
            <a:spLocks noGrp="1"/>
          </p:cNvSpPr>
          <p:nvPr>
            <p:ph type="sldNum" sz="quarter" idx="5"/>
          </p:nvPr>
        </p:nvSpPr>
        <p:spPr/>
        <p:txBody>
          <a:bodyPr/>
          <a:lstStyle/>
          <a:p>
            <a:fld id="{3378CD3E-B476-44BA-8DAA-6F16D68D2E2B}" type="slidenum">
              <a:rPr lang="en-AU" smtClean="0"/>
              <a:pPr/>
              <a:t>32</a:t>
            </a:fld>
            <a:endParaRPr lang="en-AU" dirty="0"/>
          </a:p>
        </p:txBody>
      </p:sp>
    </p:spTree>
    <p:extLst>
      <p:ext uri="{BB962C8B-B14F-4D97-AF65-F5344CB8AC3E}">
        <p14:creationId xmlns:p14="http://schemas.microsoft.com/office/powerpoint/2010/main" val="1416446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8CD3E-B476-44BA-8DAA-6F16D68D2E2B}"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33054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378CD3E-B476-44BA-8DAA-6F16D68D2E2B}" type="slidenum">
              <a:rPr lang="en-AU" smtClean="0"/>
              <a:pPr/>
              <a:t>37</a:t>
            </a:fld>
            <a:endParaRPr lang="en-AU" dirty="0"/>
          </a:p>
        </p:txBody>
      </p:sp>
    </p:spTree>
    <p:extLst>
      <p:ext uri="{BB962C8B-B14F-4D97-AF65-F5344CB8AC3E}">
        <p14:creationId xmlns:p14="http://schemas.microsoft.com/office/powerpoint/2010/main" val="4099080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B9CE8B85-6A82-4636-A1B2-A80086461EFB}" type="datetimeFigureOut">
              <a:rPr lang="en-AU" smtClean="0"/>
              <a:pPr/>
              <a:t>12/08/2021</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4EAC1823-47B9-4A81-9C5A-571C78BDB2F7}" type="slidenum">
              <a:rPr lang="en-AU" smtClean="0"/>
              <a:pPr/>
              <a:t>‹#›</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CE8B85-6A82-4636-A1B2-A80086461EFB}" type="datetimeFigureOut">
              <a:rPr lang="en-AU" smtClean="0"/>
              <a:pPr/>
              <a:t>12/08/2021</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AC1823-47B9-4A81-9C5A-571C78BDB2F7}" type="slidenum">
              <a:rPr lang="en-AU" smtClean="0"/>
              <a:pPr/>
              <a:t>‹#›</a:t>
            </a:fld>
            <a:endParaRPr lang="en-A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sv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mailto:don@ferguson.name"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340261"/>
            <a:ext cx="5029200" cy="1676400"/>
          </a:xfrm>
        </p:spPr>
        <p:txBody>
          <a:bodyPr>
            <a:normAutofit fontScale="90000"/>
          </a:bodyPr>
          <a:lstStyle/>
          <a:p>
            <a:pPr algn="l"/>
            <a:br>
              <a:rPr lang="en-AU"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Arial Black" pitchFamily="34" charset="0"/>
              </a:rPr>
            </a:br>
            <a:r>
              <a:rPr lang="en-AU" sz="53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Arial Black" pitchFamily="34" charset="0"/>
              </a:rPr>
              <a:t>HRE  PROJECT </a:t>
            </a:r>
            <a:br>
              <a:rPr lang="en-AU"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Arial Black" pitchFamily="34" charset="0"/>
              </a:rPr>
            </a:br>
            <a:endParaRPr lang="en-AU" b="1" dirty="0">
              <a:solidFill>
                <a:srgbClr val="0000FF"/>
              </a:solidFill>
              <a:latin typeface="Arial Black" pitchFamily="34" charset="0"/>
            </a:endParaRPr>
          </a:p>
        </p:txBody>
      </p:sp>
      <p:sp>
        <p:nvSpPr>
          <p:cNvPr id="3" name="Subtitle 2"/>
          <p:cNvSpPr>
            <a:spLocks noGrp="1"/>
          </p:cNvSpPr>
          <p:nvPr>
            <p:ph type="subTitle" idx="1"/>
          </p:nvPr>
        </p:nvSpPr>
        <p:spPr>
          <a:xfrm>
            <a:off x="1303020" y="4112006"/>
            <a:ext cx="6400800" cy="609600"/>
          </a:xfrm>
        </p:spPr>
        <p:txBody>
          <a:bodyPr>
            <a:normAutofit/>
          </a:bodyPr>
          <a:lstStyle/>
          <a:p>
            <a:pPr algn="l"/>
            <a:r>
              <a:rPr lang="en-AU" sz="2400" dirty="0">
                <a:solidFill>
                  <a:srgbClr val="0000FF"/>
                </a:solidFill>
              </a:rPr>
              <a:t>Don Ferguson</a:t>
            </a:r>
          </a:p>
        </p:txBody>
      </p:sp>
      <p:sp>
        <p:nvSpPr>
          <p:cNvPr id="4" name="TextBox 3"/>
          <p:cNvSpPr txBox="1"/>
          <p:nvPr/>
        </p:nvSpPr>
        <p:spPr>
          <a:xfrm>
            <a:off x="1219200" y="5715000"/>
            <a:ext cx="6781800" cy="738664"/>
          </a:xfrm>
          <a:prstGeom prst="rect">
            <a:avLst/>
          </a:prstGeom>
          <a:noFill/>
        </p:spPr>
        <p:txBody>
          <a:bodyPr wrap="square" rtlCol="0">
            <a:spAutoFit/>
          </a:bodyPr>
          <a:lstStyle/>
          <a:p>
            <a:r>
              <a:rPr lang="en-AU" sz="1400" b="1" dirty="0">
                <a:latin typeface="Arial" panose="020B0604020202020204" pitchFamily="34" charset="0"/>
                <a:cs typeface="Arial" panose="020B0604020202020204" pitchFamily="34" charset="0"/>
              </a:rPr>
              <a:t>Disclaimer</a:t>
            </a:r>
            <a:r>
              <a:rPr lang="en-AU" sz="1400" dirty="0">
                <a:latin typeface="Arial" panose="020B0604020202020204" pitchFamily="34" charset="0"/>
                <a:cs typeface="Arial" panose="020B0604020202020204" pitchFamily="34" charset="0"/>
              </a:rPr>
              <a:t>.   Wholly Genes, Inc., the developer of </a:t>
            </a:r>
            <a:r>
              <a:rPr lang="en-AU" sz="1400" i="1" dirty="0">
                <a:latin typeface="Arial" panose="020B0604020202020204" pitchFamily="34" charset="0"/>
                <a:cs typeface="Arial" panose="020B0604020202020204" pitchFamily="34" charset="0"/>
              </a:rPr>
              <a:t>The Master Genealogist </a:t>
            </a:r>
            <a:r>
              <a:rPr lang="en-AU" sz="1400" dirty="0">
                <a:latin typeface="Arial" panose="020B0604020202020204" pitchFamily="34" charset="0"/>
                <a:cs typeface="Arial" panose="020B0604020202020204" pitchFamily="34" charset="0"/>
              </a:rPr>
              <a:t>(‘</a:t>
            </a:r>
            <a:r>
              <a:rPr lang="en-AU" sz="1400" i="1" dirty="0">
                <a:latin typeface="Arial" panose="020B0604020202020204" pitchFamily="34" charset="0"/>
                <a:cs typeface="Arial" panose="020B0604020202020204" pitchFamily="34" charset="0"/>
              </a:rPr>
              <a:t>TMG</a:t>
            </a:r>
            <a:r>
              <a:rPr lang="en-AU" sz="1400" dirty="0">
                <a:latin typeface="Arial" panose="020B0604020202020204" pitchFamily="34" charset="0"/>
                <a:cs typeface="Arial" panose="020B0604020202020204" pitchFamily="34" charset="0"/>
              </a:rPr>
              <a:t>‘), is not directly involved in the HRE project and will not provide technical support nor assume any responsibility or liability for the project.</a:t>
            </a:r>
          </a:p>
        </p:txBody>
      </p:sp>
      <p:sp>
        <p:nvSpPr>
          <p:cNvPr id="6" name="TextBox 5"/>
          <p:cNvSpPr txBox="1"/>
          <p:nvPr/>
        </p:nvSpPr>
        <p:spPr>
          <a:xfrm>
            <a:off x="1295400" y="3276600"/>
            <a:ext cx="3703643" cy="646331"/>
          </a:xfrm>
          <a:prstGeom prst="rect">
            <a:avLst/>
          </a:prstGeom>
          <a:noFill/>
        </p:spPr>
        <p:txBody>
          <a:bodyPr wrap="none" rtlCol="0">
            <a:spAutoFit/>
          </a:bodyPr>
          <a:lstStyle/>
          <a:p>
            <a:r>
              <a:rPr lang="en-AU" sz="3600" b="1" dirty="0"/>
              <a:t>A  STATUS REPORT</a:t>
            </a:r>
          </a:p>
        </p:txBody>
      </p:sp>
      <p:pic>
        <p:nvPicPr>
          <p:cNvPr id="1026" name="Picture 2"/>
          <p:cNvPicPr>
            <a:picLocks noChangeAspect="1" noChangeArrowheads="1"/>
          </p:cNvPicPr>
          <p:nvPr/>
        </p:nvPicPr>
        <p:blipFill>
          <a:blip r:embed="rId2" cstate="print"/>
          <a:srcRect/>
          <a:stretch>
            <a:fillRect/>
          </a:stretch>
        </p:blipFill>
        <p:spPr bwMode="auto">
          <a:xfrm>
            <a:off x="6248400" y="533400"/>
            <a:ext cx="2257425" cy="2557545"/>
          </a:xfrm>
          <a:prstGeom prst="rect">
            <a:avLst/>
          </a:prstGeom>
          <a:noFill/>
          <a:ln w="9525">
            <a:noFill/>
            <a:miter lim="800000"/>
            <a:headEnd/>
            <a:tailEnd/>
          </a:ln>
        </p:spPr>
      </p:pic>
      <p:sp>
        <p:nvSpPr>
          <p:cNvPr id="7" name="TextBox 6"/>
          <p:cNvSpPr txBox="1"/>
          <p:nvPr/>
        </p:nvSpPr>
        <p:spPr>
          <a:xfrm>
            <a:off x="1295400" y="4800600"/>
            <a:ext cx="5334000" cy="400110"/>
          </a:xfrm>
          <a:prstGeom prst="rect">
            <a:avLst/>
          </a:prstGeom>
          <a:noFill/>
        </p:spPr>
        <p:txBody>
          <a:bodyPr wrap="square" rtlCol="0">
            <a:spAutoFit/>
          </a:bodyPr>
          <a:lstStyle/>
          <a:p>
            <a:r>
              <a:rPr lang="en-AU" sz="2000" dirty="0">
                <a:solidFill>
                  <a:srgbClr val="C00000"/>
                </a:solidFill>
              </a:rPr>
              <a:t>https://historyresearchenvironment.org/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590" y="762000"/>
            <a:ext cx="601980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First, who am I?</a:t>
            </a:r>
            <a:endParaRPr lang="en-AU" sz="4000" dirty="0">
              <a:solidFill>
                <a:srgbClr val="00B0F0"/>
              </a:solidFill>
            </a:endParaRPr>
          </a:p>
        </p:txBody>
      </p:sp>
      <p:sp>
        <p:nvSpPr>
          <p:cNvPr id="3" name="TextBox 2"/>
          <p:cNvSpPr txBox="1"/>
          <p:nvPr/>
        </p:nvSpPr>
        <p:spPr>
          <a:xfrm>
            <a:off x="529590" y="2286000"/>
            <a:ext cx="8309610" cy="3970318"/>
          </a:xfrm>
          <a:prstGeom prst="rect">
            <a:avLst/>
          </a:prstGeom>
          <a:noFill/>
        </p:spPr>
        <p:txBody>
          <a:bodyPr wrap="square" rtlCol="0">
            <a:spAutoFit/>
          </a:bodyPr>
          <a:lstStyle/>
          <a:p>
            <a:pPr marL="457200" indent="-457200">
              <a:buFont typeface="Courier New" panose="02070309020205020404" pitchFamily="49" charset="0"/>
              <a:buChar char="o"/>
            </a:pPr>
            <a:r>
              <a:rPr lang="en-AU" sz="2800" b="1" dirty="0">
                <a:solidFill>
                  <a:srgbClr val="0000FF"/>
                </a:solidFill>
              </a:rPr>
              <a:t>TMG user since 2001</a:t>
            </a:r>
          </a:p>
          <a:p>
            <a:pPr marL="457200" indent="-457200">
              <a:buFont typeface="Courier New" panose="02070309020205020404" pitchFamily="49" charset="0"/>
              <a:buChar char="o"/>
            </a:pPr>
            <a:endParaRPr lang="en-AU" sz="2800" b="1" dirty="0">
              <a:solidFill>
                <a:srgbClr val="0000FF"/>
              </a:solidFill>
            </a:endParaRPr>
          </a:p>
          <a:p>
            <a:pPr marL="457200" indent="-457200">
              <a:buFont typeface="Courier New" panose="02070309020205020404" pitchFamily="49" charset="0"/>
              <a:buChar char="o"/>
            </a:pPr>
            <a:r>
              <a:rPr lang="en-AU" sz="2800" b="1" dirty="0">
                <a:solidFill>
                  <a:srgbClr val="0000FF"/>
                </a:solidFill>
              </a:rPr>
              <a:t>Founder member of HRE Ltd</a:t>
            </a:r>
          </a:p>
          <a:p>
            <a:pPr marL="457200" indent="-457200">
              <a:buFont typeface="Courier New" panose="02070309020205020404" pitchFamily="49" charset="0"/>
              <a:buChar char="o"/>
            </a:pPr>
            <a:endParaRPr lang="en-AU" sz="2800" b="1" dirty="0">
              <a:solidFill>
                <a:srgbClr val="0000FF"/>
              </a:solidFill>
            </a:endParaRPr>
          </a:p>
          <a:p>
            <a:pPr marL="457200" indent="-457200">
              <a:buFont typeface="Courier New" panose="02070309020205020404" pitchFamily="49" charset="0"/>
              <a:buChar char="o"/>
            </a:pPr>
            <a:r>
              <a:rPr lang="en-AU" sz="2800" b="1" dirty="0">
                <a:solidFill>
                  <a:srgbClr val="0000FF"/>
                </a:solidFill>
              </a:rPr>
              <a:t>Currently Secretary of HRE Ltd</a:t>
            </a:r>
          </a:p>
          <a:p>
            <a:pPr marL="457200" indent="-457200">
              <a:buFont typeface="Courier New" panose="02070309020205020404" pitchFamily="49" charset="0"/>
              <a:buChar char="o"/>
            </a:pPr>
            <a:endParaRPr lang="en-AU" sz="2800" b="1" dirty="0">
              <a:solidFill>
                <a:srgbClr val="0000FF"/>
              </a:solidFill>
            </a:endParaRPr>
          </a:p>
          <a:p>
            <a:pPr marL="457200" indent="-457200">
              <a:buFont typeface="Courier New" panose="02070309020205020404" pitchFamily="49" charset="0"/>
              <a:buChar char="o"/>
            </a:pPr>
            <a:r>
              <a:rPr lang="en-AU" sz="2800" b="1" dirty="0">
                <a:solidFill>
                  <a:srgbClr val="0000FF"/>
                </a:solidFill>
              </a:rPr>
              <a:t>Controller of HRE documentation, code set</a:t>
            </a:r>
          </a:p>
          <a:p>
            <a:pPr marL="457200" indent="-457200">
              <a:buFont typeface="Courier New" panose="02070309020205020404" pitchFamily="49" charset="0"/>
              <a:buChar char="o"/>
            </a:pPr>
            <a:endParaRPr lang="en-AU" sz="2800" b="1" dirty="0">
              <a:solidFill>
                <a:srgbClr val="0000FF"/>
              </a:solidFill>
            </a:endParaRPr>
          </a:p>
          <a:p>
            <a:pPr marL="457200" indent="-457200">
              <a:buFont typeface="Courier New" panose="02070309020205020404" pitchFamily="49" charset="0"/>
              <a:buChar char="o"/>
            </a:pPr>
            <a:r>
              <a:rPr lang="en-AU" sz="2800" b="1" dirty="0">
                <a:solidFill>
                  <a:srgbClr val="0000FF"/>
                </a:solidFill>
              </a:rPr>
              <a:t>Part time HRE coder.</a:t>
            </a:r>
            <a:r>
              <a:rPr lang="en-AU" sz="2800" b="1" dirty="0"/>
              <a:t> </a:t>
            </a:r>
            <a:endParaRPr lang="en-AU" sz="2800" dirty="0"/>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extLst>
      <p:ext uri="{BB962C8B-B14F-4D97-AF65-F5344CB8AC3E}">
        <p14:creationId xmlns:p14="http://schemas.microsoft.com/office/powerpoint/2010/main" val="1929523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751" y="590550"/>
            <a:ext cx="601980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This morning we will…</a:t>
            </a:r>
            <a:endParaRPr lang="en-AU" sz="4000" dirty="0">
              <a:solidFill>
                <a:srgbClr val="00B0F0"/>
              </a:solidFill>
            </a:endParaRPr>
          </a:p>
        </p:txBody>
      </p:sp>
      <p:sp>
        <p:nvSpPr>
          <p:cNvPr id="3" name="TextBox 2"/>
          <p:cNvSpPr txBox="1"/>
          <p:nvPr/>
        </p:nvSpPr>
        <p:spPr>
          <a:xfrm>
            <a:off x="579041" y="2286000"/>
            <a:ext cx="8309610" cy="3539430"/>
          </a:xfrm>
          <a:prstGeom prst="rect">
            <a:avLst/>
          </a:prstGeom>
          <a:noFill/>
        </p:spPr>
        <p:txBody>
          <a:bodyPr wrap="square" rtlCol="0">
            <a:spAutoFit/>
          </a:bodyPr>
          <a:lstStyle/>
          <a:p>
            <a:pPr marL="514350" indent="-514350">
              <a:buFont typeface="+mj-lt"/>
              <a:buAutoNum type="arabicPeriod"/>
            </a:pPr>
            <a:r>
              <a:rPr lang="en-AU" sz="2800" b="1" dirty="0">
                <a:solidFill>
                  <a:srgbClr val="0000FF"/>
                </a:solidFill>
              </a:rPr>
              <a:t>Review what we said HRE was all about</a:t>
            </a:r>
          </a:p>
          <a:p>
            <a:pPr marL="514350" indent="-514350">
              <a:buFont typeface="+mj-lt"/>
              <a:buAutoNum type="arabicPeriod"/>
            </a:pPr>
            <a:endParaRPr lang="en-AU" sz="2800" b="1" dirty="0">
              <a:solidFill>
                <a:srgbClr val="0000FF"/>
              </a:solidFill>
            </a:endParaRPr>
          </a:p>
          <a:p>
            <a:pPr marL="514350" indent="-514350">
              <a:buFont typeface="+mj-lt"/>
              <a:buAutoNum type="arabicPeriod"/>
            </a:pPr>
            <a:r>
              <a:rPr lang="en-AU" sz="2800" b="1" dirty="0">
                <a:solidFill>
                  <a:srgbClr val="0000FF"/>
                </a:solidFill>
              </a:rPr>
              <a:t>Review the originally planned development steps</a:t>
            </a:r>
          </a:p>
          <a:p>
            <a:pPr marL="514350" indent="-514350">
              <a:buFont typeface="+mj-lt"/>
              <a:buAutoNum type="arabicPeriod"/>
            </a:pPr>
            <a:endParaRPr lang="en-AU" sz="2800" b="1" dirty="0">
              <a:solidFill>
                <a:srgbClr val="0000FF"/>
              </a:solidFill>
            </a:endParaRPr>
          </a:p>
          <a:p>
            <a:pPr marL="514350" indent="-514350">
              <a:buFont typeface="+mj-lt"/>
              <a:buAutoNum type="arabicPeriod"/>
            </a:pPr>
            <a:r>
              <a:rPr lang="en-AU" sz="2800" b="1" dirty="0">
                <a:solidFill>
                  <a:srgbClr val="0000FF"/>
                </a:solidFill>
              </a:rPr>
              <a:t>Update you on where we actually are</a:t>
            </a:r>
          </a:p>
          <a:p>
            <a:pPr marL="514350" indent="-514350">
              <a:buFont typeface="+mj-lt"/>
              <a:buAutoNum type="arabicPeriod"/>
            </a:pPr>
            <a:endParaRPr lang="en-AU" sz="2800" b="1" dirty="0">
              <a:solidFill>
                <a:srgbClr val="0000FF"/>
              </a:solidFill>
            </a:endParaRPr>
          </a:p>
          <a:p>
            <a:pPr marL="514350" indent="-514350">
              <a:buFont typeface="+mj-lt"/>
              <a:buAutoNum type="arabicPeriod"/>
            </a:pPr>
            <a:r>
              <a:rPr lang="en-AU" sz="2800" b="1" dirty="0">
                <a:solidFill>
                  <a:srgbClr val="0000FF"/>
                </a:solidFill>
              </a:rPr>
              <a:t>Have a look at what we have built so far.</a:t>
            </a:r>
            <a:r>
              <a:rPr lang="en-AU" sz="2800" b="1" dirty="0"/>
              <a:t> </a:t>
            </a:r>
          </a:p>
          <a:p>
            <a:pPr>
              <a:buFont typeface="Wingdings" pitchFamily="2" charset="2"/>
              <a:buChar char="v"/>
            </a:pPr>
            <a:endParaRPr lang="en-AU" sz="2800" dirty="0"/>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01" y="735330"/>
            <a:ext cx="6499940" cy="1143000"/>
          </a:xfrm>
        </p:spPr>
        <p:txBody>
          <a:bodyPr>
            <a:normAutofit fontScale="90000"/>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1.  SO - WHAT  WAS HRE ALL ABOUT AGAIN?</a:t>
            </a:r>
            <a:endParaRPr lang="en-AU" sz="4000" dirty="0">
              <a:solidFill>
                <a:schemeClr val="tx2">
                  <a:lumMod val="75000"/>
                </a:schemeClr>
              </a:solidFill>
            </a:endParaRPr>
          </a:p>
        </p:txBody>
      </p:sp>
      <p:sp>
        <p:nvSpPr>
          <p:cNvPr id="3" name="TextBox 2"/>
          <p:cNvSpPr txBox="1"/>
          <p:nvPr/>
        </p:nvSpPr>
        <p:spPr>
          <a:xfrm>
            <a:off x="563801" y="2057400"/>
            <a:ext cx="7894399" cy="4401205"/>
          </a:xfrm>
          <a:prstGeom prst="rect">
            <a:avLst/>
          </a:prstGeom>
          <a:noFill/>
        </p:spPr>
        <p:txBody>
          <a:bodyPr wrap="square" rtlCol="0">
            <a:spAutoFit/>
          </a:bodyPr>
          <a:lstStyle/>
          <a:p>
            <a:pPr marL="457200" indent="-457200">
              <a:buFont typeface="Arial" panose="020B0604020202020204" pitchFamily="34" charset="0"/>
              <a:buChar char="•"/>
            </a:pPr>
            <a:r>
              <a:rPr lang="en-AU" sz="2800" b="1" dirty="0">
                <a:solidFill>
                  <a:srgbClr val="0000FF"/>
                </a:solidFill>
              </a:rPr>
              <a:t>An application to record </a:t>
            </a:r>
            <a:r>
              <a:rPr lang="en-AU" sz="2800" b="1" u="sng" dirty="0">
                <a:solidFill>
                  <a:srgbClr val="0000FF"/>
                </a:solidFill>
              </a:rPr>
              <a:t>History</a:t>
            </a:r>
            <a:r>
              <a:rPr lang="en-AU" sz="2800" b="1" dirty="0">
                <a:solidFill>
                  <a:srgbClr val="0000FF"/>
                </a:solidFill>
              </a:rPr>
              <a:t>, not just Family History</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To provide an ‘escape-route’ for TMG users</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To work across multiple platforms</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To be based on modern IT products</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To support Unicode, multi-language, multi-user.</a:t>
            </a:r>
            <a:endParaRPr lang="en-AU" sz="2800" dirty="0"/>
          </a:p>
        </p:txBody>
      </p:sp>
      <p:pic>
        <p:nvPicPr>
          <p:cNvPr id="2050" name="Picture 2"/>
          <p:cNvPicPr>
            <a:picLocks noChangeAspect="1" noChangeArrowheads="1"/>
          </p:cNvPicPr>
          <p:nvPr/>
        </p:nvPicPr>
        <p:blipFill>
          <a:blip r:embed="rId2" cstate="print"/>
          <a:srcRect/>
          <a:stretch>
            <a:fillRect/>
          </a:stretch>
        </p:blipFill>
        <p:spPr bwMode="auto">
          <a:xfrm>
            <a:off x="7086601" y="152400"/>
            <a:ext cx="1546938" cy="1752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61" y="762000"/>
            <a:ext cx="6667501"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1.1  A HISTORY APPLICATION</a:t>
            </a:r>
            <a:endParaRPr lang="en-AU" sz="4000" dirty="0">
              <a:solidFill>
                <a:srgbClr val="00B0F0"/>
              </a:solidFill>
            </a:endParaRPr>
          </a:p>
        </p:txBody>
      </p:sp>
      <p:sp>
        <p:nvSpPr>
          <p:cNvPr id="3" name="TextBox 2"/>
          <p:cNvSpPr txBox="1"/>
          <p:nvPr/>
        </p:nvSpPr>
        <p:spPr>
          <a:xfrm>
            <a:off x="521970" y="2099012"/>
            <a:ext cx="8458200" cy="3970318"/>
          </a:xfrm>
          <a:prstGeom prst="rect">
            <a:avLst/>
          </a:prstGeom>
          <a:noFill/>
        </p:spPr>
        <p:txBody>
          <a:bodyPr wrap="square" rtlCol="0">
            <a:spAutoFit/>
          </a:bodyPr>
          <a:lstStyle/>
          <a:p>
            <a:r>
              <a:rPr lang="en-AU" sz="2800" dirty="0">
                <a:solidFill>
                  <a:srgbClr val="0000FF"/>
                </a:solidFill>
              </a:rPr>
              <a:t> </a:t>
            </a:r>
          </a:p>
          <a:p>
            <a:pPr marL="457200" indent="-457200">
              <a:buFont typeface="Arial" panose="020B0604020202020204" pitchFamily="34" charset="0"/>
              <a:buChar char="•"/>
            </a:pPr>
            <a:r>
              <a:rPr lang="en-AU" sz="2800" b="1" dirty="0">
                <a:solidFill>
                  <a:srgbClr val="0000FF"/>
                </a:solidFill>
              </a:rPr>
              <a:t>For the history of other objects - </a:t>
            </a:r>
            <a:br>
              <a:rPr lang="en-AU" sz="2800" b="1" dirty="0">
                <a:solidFill>
                  <a:srgbClr val="0000FF"/>
                </a:solidFill>
              </a:rPr>
            </a:br>
            <a:r>
              <a:rPr lang="en-AU" sz="2800" b="1" dirty="0">
                <a:solidFill>
                  <a:srgbClr val="0000FF"/>
                </a:solidFill>
              </a:rPr>
              <a:t>	Land, Companies, Villages, Art Collections, etc</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To be able to view data in several ways</a:t>
            </a:r>
            <a:br>
              <a:rPr lang="en-AU" sz="2800" b="1" dirty="0">
                <a:solidFill>
                  <a:srgbClr val="0000FF"/>
                </a:solidFill>
              </a:rPr>
            </a:b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And to recognise not all research is focused on people, even if they are always part of a history.</a:t>
            </a:r>
            <a:br>
              <a:rPr lang="en-AU" sz="2800" dirty="0"/>
            </a:br>
            <a:endParaRPr lang="en-AU" sz="2800" dirty="0"/>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640080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1.2  WHY REPLACE TMG?</a:t>
            </a:r>
            <a:endParaRPr lang="en-AU" sz="4000" dirty="0">
              <a:solidFill>
                <a:schemeClr val="tx2">
                  <a:lumMod val="75000"/>
                </a:schemeClr>
              </a:solidFill>
            </a:endParaRPr>
          </a:p>
        </p:txBody>
      </p:sp>
      <p:sp>
        <p:nvSpPr>
          <p:cNvPr id="3" name="TextBox 2"/>
          <p:cNvSpPr txBox="1"/>
          <p:nvPr/>
        </p:nvSpPr>
        <p:spPr>
          <a:xfrm>
            <a:off x="609599" y="2438400"/>
            <a:ext cx="8023939" cy="3108543"/>
          </a:xfrm>
          <a:prstGeom prst="rect">
            <a:avLst/>
          </a:prstGeom>
          <a:noFill/>
        </p:spPr>
        <p:txBody>
          <a:bodyPr wrap="square" rtlCol="0">
            <a:spAutoFit/>
          </a:bodyPr>
          <a:lstStyle/>
          <a:p>
            <a:pPr marL="457200" indent="-457200">
              <a:buFont typeface="Arial" panose="020B0604020202020204" pitchFamily="34" charset="0"/>
              <a:buChar char="•"/>
            </a:pPr>
            <a:r>
              <a:rPr lang="en-AU" sz="2800" b="1" dirty="0">
                <a:solidFill>
                  <a:srgbClr val="0000FF"/>
                </a:solidFill>
              </a:rPr>
              <a:t>Because TMG is no longer supported by its maker</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Because no other program matches its capabilities</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Because nobody else has provided a functional replacement.</a:t>
            </a: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748" y="631448"/>
            <a:ext cx="601980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1.3  MULTIPLE  PLATFORMS</a:t>
            </a:r>
            <a:endParaRPr lang="en-AU" sz="4000" dirty="0">
              <a:solidFill>
                <a:srgbClr val="00B0F0"/>
              </a:solidFill>
            </a:endParaRPr>
          </a:p>
        </p:txBody>
      </p:sp>
      <p:sp>
        <p:nvSpPr>
          <p:cNvPr id="3" name="TextBox 2"/>
          <p:cNvSpPr txBox="1"/>
          <p:nvPr/>
        </p:nvSpPr>
        <p:spPr>
          <a:xfrm>
            <a:off x="763748" y="2133600"/>
            <a:ext cx="7694452" cy="3539430"/>
          </a:xfrm>
          <a:prstGeom prst="rect">
            <a:avLst/>
          </a:prstGeom>
          <a:noFill/>
        </p:spPr>
        <p:txBody>
          <a:bodyPr wrap="square" rtlCol="0">
            <a:spAutoFit/>
          </a:bodyPr>
          <a:lstStyle/>
          <a:p>
            <a:pPr marL="457200" indent="-457200">
              <a:buFont typeface="Arial" panose="020B0604020202020204" pitchFamily="34" charset="0"/>
              <a:buChar char="•"/>
            </a:pPr>
            <a:r>
              <a:rPr lang="en-AU" sz="2800" b="1" dirty="0">
                <a:solidFill>
                  <a:srgbClr val="0000FF"/>
                </a:solidFill>
              </a:rPr>
              <a:t>Users demand multi-platform support, not just by emulators, which means</a:t>
            </a:r>
          </a:p>
          <a:p>
            <a:pPr marL="457200" indent="-457200">
              <a:buFont typeface="Arial" panose="020B0604020202020204" pitchFamily="34" charset="0"/>
              <a:buChar char="•"/>
            </a:pPr>
            <a:endParaRPr lang="en-AU" sz="2800" b="1" dirty="0">
              <a:solidFill>
                <a:srgbClr val="0000FF"/>
              </a:solidFill>
            </a:endParaRPr>
          </a:p>
          <a:p>
            <a:pPr marL="914400" lvl="1" indent="-457200">
              <a:buFont typeface="Arial" panose="020B0604020202020204" pitchFamily="34" charset="0"/>
              <a:buChar char="•"/>
            </a:pPr>
            <a:r>
              <a:rPr lang="en-AU" sz="2800" b="1" dirty="0">
                <a:solidFill>
                  <a:srgbClr val="0000FF"/>
                </a:solidFill>
              </a:rPr>
              <a:t>Windows (which we develop on)</a:t>
            </a:r>
          </a:p>
          <a:p>
            <a:pPr marL="914400" lvl="1" indent="-457200">
              <a:buFont typeface="Arial" panose="020B0604020202020204" pitchFamily="34" charset="0"/>
              <a:buChar char="•"/>
            </a:pPr>
            <a:endParaRPr lang="en-AU" sz="2800" b="1" dirty="0">
              <a:solidFill>
                <a:srgbClr val="0000FF"/>
              </a:solidFill>
            </a:endParaRPr>
          </a:p>
          <a:p>
            <a:pPr marL="914400" lvl="1" indent="-457200">
              <a:buFont typeface="Arial" panose="020B0604020202020204" pitchFamily="34" charset="0"/>
              <a:buChar char="•"/>
            </a:pPr>
            <a:r>
              <a:rPr lang="en-AU" sz="2800" b="1" dirty="0">
                <a:solidFill>
                  <a:srgbClr val="0000FF"/>
                </a:solidFill>
              </a:rPr>
              <a:t> Mac (which we have tested on)</a:t>
            </a:r>
          </a:p>
          <a:p>
            <a:pPr marL="914400" lvl="1" indent="-457200">
              <a:buFont typeface="Arial" panose="020B0604020202020204" pitchFamily="34" charset="0"/>
              <a:buChar char="•"/>
            </a:pPr>
            <a:endParaRPr lang="en-AU" sz="2800" b="1" dirty="0">
              <a:solidFill>
                <a:srgbClr val="0000FF"/>
              </a:solidFill>
            </a:endParaRPr>
          </a:p>
          <a:p>
            <a:pPr marL="914400" lvl="1" indent="-457200">
              <a:buFont typeface="Arial" panose="020B0604020202020204" pitchFamily="34" charset="0"/>
              <a:buChar char="•"/>
            </a:pPr>
            <a:r>
              <a:rPr lang="en-US" sz="2800" b="1" dirty="0">
                <a:solidFill>
                  <a:srgbClr val="0000FF"/>
                </a:solidFill>
              </a:rPr>
              <a:t> Linux (which we will also support).</a:t>
            </a:r>
            <a:endParaRPr lang="en-AU" sz="2800" dirty="0"/>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5025"/>
            <a:ext cx="6271339"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1.4  UPDATED  TECHNOLOGY</a:t>
            </a:r>
            <a:endParaRPr lang="en-AU" sz="4000" dirty="0">
              <a:solidFill>
                <a:srgbClr val="00B0F0"/>
              </a:solidFill>
            </a:endParaRPr>
          </a:p>
        </p:txBody>
      </p:sp>
      <p:sp>
        <p:nvSpPr>
          <p:cNvPr id="3" name="TextBox 2"/>
          <p:cNvSpPr txBox="1"/>
          <p:nvPr/>
        </p:nvSpPr>
        <p:spPr>
          <a:xfrm>
            <a:off x="685800" y="1781770"/>
            <a:ext cx="7391400" cy="3108543"/>
          </a:xfrm>
          <a:prstGeom prst="rect">
            <a:avLst/>
          </a:prstGeom>
          <a:noFill/>
        </p:spPr>
        <p:txBody>
          <a:bodyPr wrap="square" rtlCol="0">
            <a:spAutoFit/>
          </a:bodyPr>
          <a:lstStyle/>
          <a:p>
            <a:endParaRPr lang="en-AU" sz="2800" dirty="0">
              <a:solidFill>
                <a:srgbClr val="0000FF"/>
              </a:solidFill>
            </a:endParaRPr>
          </a:p>
          <a:p>
            <a:pPr marL="457200" indent="-457200">
              <a:buFont typeface="Arial" panose="020B0604020202020204" pitchFamily="34" charset="0"/>
              <a:buChar char="•"/>
            </a:pPr>
            <a:r>
              <a:rPr lang="en-AU" sz="2800" b="1" dirty="0">
                <a:solidFill>
                  <a:srgbClr val="0000FF"/>
                </a:solidFill>
              </a:rPr>
              <a:t>Supported language (Java)</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Supported SQL database (H2)</a:t>
            </a:r>
            <a:br>
              <a:rPr lang="en-AU" sz="2800" b="1" dirty="0">
                <a:solidFill>
                  <a:srgbClr val="0000FF"/>
                </a:solidFill>
              </a:rPr>
            </a:b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Built using other commonly available current technology open-source products.</a:t>
            </a: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23901"/>
            <a:ext cx="6400800" cy="1143000"/>
          </a:xfrm>
        </p:spPr>
        <p:txBody>
          <a:bodyPr>
            <a:normAutofit fontScale="90000"/>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1.5  MULTI-LANGUAGE, </a:t>
            </a:r>
            <a:b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br>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MULTI-USER</a:t>
            </a:r>
            <a:endParaRPr lang="en-AU" sz="4000" dirty="0">
              <a:solidFill>
                <a:srgbClr val="00B0F0"/>
              </a:solidFill>
            </a:endParaRPr>
          </a:p>
        </p:txBody>
      </p:sp>
      <p:sp>
        <p:nvSpPr>
          <p:cNvPr id="3" name="TextBox 2"/>
          <p:cNvSpPr txBox="1"/>
          <p:nvPr/>
        </p:nvSpPr>
        <p:spPr>
          <a:xfrm>
            <a:off x="762000" y="2209800"/>
            <a:ext cx="8001000" cy="3970318"/>
          </a:xfrm>
          <a:prstGeom prst="rect">
            <a:avLst/>
          </a:prstGeom>
          <a:noFill/>
        </p:spPr>
        <p:txBody>
          <a:bodyPr wrap="square" rtlCol="0">
            <a:spAutoFit/>
          </a:bodyPr>
          <a:lstStyle/>
          <a:p>
            <a:pPr marL="457200" indent="-457200">
              <a:buFont typeface="Arial" panose="020B0604020202020204" pitchFamily="34" charset="0"/>
              <a:buChar char="•"/>
            </a:pPr>
            <a:r>
              <a:rPr lang="en-AU" sz="2800" b="1" dirty="0">
                <a:solidFill>
                  <a:srgbClr val="0000FF"/>
                </a:solidFill>
              </a:rPr>
              <a:t>HRE has multi-language support ‘designed in’</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Projects may be under single-user control on one computer</a:t>
            </a:r>
            <a:br>
              <a:rPr lang="en-AU" sz="2800" b="1" dirty="0">
                <a:solidFill>
                  <a:srgbClr val="0000FF"/>
                </a:solidFill>
              </a:rPr>
            </a:b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OR shared with other users</a:t>
            </a:r>
          </a:p>
          <a:p>
            <a:pPr marL="457200" indent="-457200">
              <a:buFont typeface="Arial" panose="020B0604020202020204" pitchFamily="34" charset="0"/>
              <a:buChar char="•"/>
            </a:pPr>
            <a:endParaRPr lang="en-AU" sz="2800" b="1" dirty="0">
              <a:solidFill>
                <a:srgbClr val="0000FF"/>
              </a:solidFill>
            </a:endParaRPr>
          </a:p>
          <a:p>
            <a:pPr marL="457200" indent="-457200">
              <a:buFont typeface="Arial" panose="020B0604020202020204" pitchFamily="34" charset="0"/>
              <a:buChar char="•"/>
            </a:pPr>
            <a:r>
              <a:rPr lang="en-AU" sz="2800" b="1" dirty="0">
                <a:solidFill>
                  <a:srgbClr val="0000FF"/>
                </a:solidFill>
              </a:rPr>
              <a:t>OR run in a client-server, multi-user mode.</a:t>
            </a:r>
            <a:endParaRPr lang="en-AU" sz="2800" dirty="0"/>
          </a:p>
          <a:p>
            <a:r>
              <a:rPr lang="en-AU" sz="2800" dirty="0"/>
              <a:t> </a:t>
            </a:r>
            <a:endParaRPr lang="en-AU" sz="2800" dirty="0">
              <a:solidFill>
                <a:srgbClr val="0000FF"/>
              </a:solidFill>
            </a:endParaRP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23901"/>
            <a:ext cx="649994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2.  THE ORIGINAL PLAN STEPS</a:t>
            </a:r>
            <a:endParaRPr lang="en-AU" sz="4000" dirty="0">
              <a:solidFill>
                <a:srgbClr val="00B0F0"/>
              </a:solidFill>
            </a:endParaRPr>
          </a:p>
        </p:txBody>
      </p:sp>
      <p:sp>
        <p:nvSpPr>
          <p:cNvPr id="3" name="TextBox 2"/>
          <p:cNvSpPr txBox="1"/>
          <p:nvPr/>
        </p:nvSpPr>
        <p:spPr>
          <a:xfrm>
            <a:off x="762000" y="1981200"/>
            <a:ext cx="8077200" cy="4555093"/>
          </a:xfrm>
          <a:prstGeom prst="rect">
            <a:avLst/>
          </a:prstGeom>
          <a:noFill/>
        </p:spPr>
        <p:txBody>
          <a:bodyPr wrap="square" rtlCol="0">
            <a:spAutoFit/>
          </a:bodyPr>
          <a:lstStyle/>
          <a:p>
            <a:pPr>
              <a:lnSpc>
                <a:spcPct val="100000"/>
              </a:lnSpc>
              <a:spcBef>
                <a:spcPts val="600"/>
              </a:spcBef>
              <a:spcAft>
                <a:spcPts val="600"/>
              </a:spcAft>
            </a:pPr>
            <a:r>
              <a:rPr lang="en-AU" sz="2400" dirty="0">
                <a:solidFill>
                  <a:srgbClr val="0000FF"/>
                </a:solidFill>
                <a:latin typeface="Arial Rounded MT Bold" pitchFamily="34" charset="0"/>
              </a:rPr>
              <a:t>Version 0.1</a:t>
            </a:r>
            <a:r>
              <a:rPr lang="en-AU" sz="2400" dirty="0">
                <a:latin typeface="Arial Rounded MT Bold" pitchFamily="34" charset="0"/>
              </a:rPr>
              <a:t>: initial HRE for creation, backup, restore, delete, rename of project databases. Allow entering, editing and display of </a:t>
            </a:r>
            <a:r>
              <a:rPr lang="en-AU" sz="2400" dirty="0">
                <a:solidFill>
                  <a:srgbClr val="0000FF"/>
                </a:solidFill>
                <a:latin typeface="Arial Rounded MT Bold" pitchFamily="34" charset="0"/>
              </a:rPr>
              <a:t>Locations</a:t>
            </a:r>
            <a:r>
              <a:rPr lang="en-AU" sz="2400" dirty="0">
                <a:latin typeface="Arial Rounded MT Bold" pitchFamily="34" charset="0"/>
              </a:rPr>
              <a:t> under the control of editable Location Name Style Definitions</a:t>
            </a:r>
          </a:p>
          <a:p>
            <a:pPr>
              <a:lnSpc>
                <a:spcPct val="100000"/>
              </a:lnSpc>
              <a:spcBef>
                <a:spcPts val="600"/>
              </a:spcBef>
              <a:spcAft>
                <a:spcPts val="600"/>
              </a:spcAft>
            </a:pPr>
            <a:r>
              <a:rPr lang="en-AU" sz="2400" dirty="0">
                <a:solidFill>
                  <a:srgbClr val="0000FF"/>
                </a:solidFill>
                <a:latin typeface="Arial Rounded MT Bold" pitchFamily="34" charset="0"/>
              </a:rPr>
              <a:t>Version 0.2</a:t>
            </a:r>
            <a:r>
              <a:rPr lang="en-AU" sz="2400" dirty="0">
                <a:latin typeface="Arial Rounded MT Bold" pitchFamily="34" charset="0"/>
              </a:rPr>
              <a:t>: add </a:t>
            </a:r>
            <a:r>
              <a:rPr lang="en-AU" sz="2400" dirty="0">
                <a:solidFill>
                  <a:srgbClr val="0000FF"/>
                </a:solidFill>
                <a:latin typeface="Arial Rounded MT Bold" pitchFamily="34" charset="0"/>
              </a:rPr>
              <a:t>Persons, Flags</a:t>
            </a:r>
            <a:endParaRPr lang="en-AU" sz="2400" dirty="0">
              <a:latin typeface="Arial Rounded MT Bold" pitchFamily="34" charset="0"/>
            </a:endParaRPr>
          </a:p>
          <a:p>
            <a:pPr>
              <a:lnSpc>
                <a:spcPct val="100000"/>
              </a:lnSpc>
              <a:spcBef>
                <a:spcPts val="600"/>
              </a:spcBef>
              <a:spcAft>
                <a:spcPts val="600"/>
              </a:spcAft>
            </a:pPr>
            <a:r>
              <a:rPr lang="en-AU" sz="2400" dirty="0">
                <a:solidFill>
                  <a:srgbClr val="0000FF"/>
                </a:solidFill>
                <a:latin typeface="Arial Rounded MT Bold" pitchFamily="34" charset="0"/>
              </a:rPr>
              <a:t>Version 0.3</a:t>
            </a:r>
            <a:r>
              <a:rPr lang="en-AU" sz="2400" dirty="0">
                <a:latin typeface="Arial Rounded MT Bold" pitchFamily="34" charset="0"/>
              </a:rPr>
              <a:t>: add </a:t>
            </a:r>
            <a:r>
              <a:rPr lang="en-AU" sz="2400" dirty="0">
                <a:solidFill>
                  <a:srgbClr val="0000FF"/>
                </a:solidFill>
                <a:latin typeface="Arial Rounded MT Bold" pitchFamily="34" charset="0"/>
              </a:rPr>
              <a:t>Events</a:t>
            </a:r>
            <a:r>
              <a:rPr lang="en-AU" sz="2400" b="1" dirty="0">
                <a:solidFill>
                  <a:schemeClr val="accent2">
                    <a:lumMod val="75000"/>
                  </a:schemeClr>
                </a:solidFill>
                <a:latin typeface="Arial Rounded MT Bold" pitchFamily="34" charset="0"/>
              </a:rPr>
              <a:t> </a:t>
            </a:r>
            <a:r>
              <a:rPr lang="en-AU" sz="2400" b="1" dirty="0">
                <a:latin typeface="Arial Rounded MT Bold" pitchFamily="34" charset="0"/>
              </a:rPr>
              <a:t>and</a:t>
            </a:r>
            <a:r>
              <a:rPr lang="en-AU" sz="2400" b="1" dirty="0">
                <a:solidFill>
                  <a:schemeClr val="accent2">
                    <a:lumMod val="75000"/>
                  </a:schemeClr>
                </a:solidFill>
                <a:latin typeface="Arial Rounded MT Bold" pitchFamily="34" charset="0"/>
              </a:rPr>
              <a:t> </a:t>
            </a:r>
            <a:r>
              <a:rPr lang="en-AU" sz="2400" dirty="0">
                <a:solidFill>
                  <a:srgbClr val="0000FF"/>
                </a:solidFill>
                <a:latin typeface="Arial Rounded MT Bold" pitchFamily="34" charset="0"/>
              </a:rPr>
              <a:t>Tasks</a:t>
            </a:r>
            <a:endParaRPr lang="en-AU" sz="2400" dirty="0">
              <a:latin typeface="Arial Rounded MT Bold" pitchFamily="34" charset="0"/>
            </a:endParaRPr>
          </a:p>
          <a:p>
            <a:pPr>
              <a:lnSpc>
                <a:spcPct val="100000"/>
              </a:lnSpc>
              <a:spcBef>
                <a:spcPts val="600"/>
              </a:spcBef>
              <a:spcAft>
                <a:spcPts val="600"/>
              </a:spcAft>
            </a:pPr>
            <a:r>
              <a:rPr lang="en-AU" sz="2400" dirty="0">
                <a:solidFill>
                  <a:srgbClr val="0000FF"/>
                </a:solidFill>
                <a:latin typeface="Arial Rounded MT Bold" pitchFamily="34" charset="0"/>
              </a:rPr>
              <a:t>Version 0.4</a:t>
            </a:r>
            <a:r>
              <a:rPr lang="en-AU" sz="2400" dirty="0">
                <a:latin typeface="Arial Rounded MT Bold" pitchFamily="34" charset="0"/>
              </a:rPr>
              <a:t>: add </a:t>
            </a:r>
            <a:r>
              <a:rPr lang="en-AU" sz="2400" dirty="0">
                <a:solidFill>
                  <a:srgbClr val="0000FF"/>
                </a:solidFill>
                <a:latin typeface="Arial Rounded MT Bold" pitchFamily="34" charset="0"/>
              </a:rPr>
              <a:t>Source, Citation, Repositories</a:t>
            </a:r>
            <a:endParaRPr lang="en-AU" sz="2400" dirty="0">
              <a:latin typeface="Arial Rounded MT Bold" pitchFamily="34" charset="0"/>
            </a:endParaRPr>
          </a:p>
          <a:p>
            <a:pPr>
              <a:lnSpc>
                <a:spcPct val="100000"/>
              </a:lnSpc>
              <a:spcBef>
                <a:spcPts val="600"/>
              </a:spcBef>
              <a:spcAft>
                <a:spcPts val="600"/>
              </a:spcAft>
            </a:pPr>
            <a:r>
              <a:rPr lang="en-AU" sz="2400" dirty="0">
                <a:solidFill>
                  <a:srgbClr val="0000FF"/>
                </a:solidFill>
                <a:latin typeface="Arial Rounded MT Bold" pitchFamily="34" charset="0"/>
              </a:rPr>
              <a:t>Version 0.5: </a:t>
            </a:r>
            <a:r>
              <a:rPr lang="en-AU" sz="2400" dirty="0">
                <a:latin typeface="Arial Rounded MT Bold" pitchFamily="34" charset="0"/>
              </a:rPr>
              <a:t>add </a:t>
            </a:r>
            <a:r>
              <a:rPr lang="en-AU" sz="2400" dirty="0">
                <a:solidFill>
                  <a:srgbClr val="0000FF"/>
                </a:solidFill>
                <a:latin typeface="Arial Rounded MT Bold" pitchFamily="34" charset="0"/>
              </a:rPr>
              <a:t>Images, External Files</a:t>
            </a:r>
            <a:r>
              <a:rPr lang="en-AU" sz="2400" dirty="0">
                <a:latin typeface="Arial Rounded MT Bold" pitchFamily="34" charset="0"/>
              </a:rPr>
              <a:t>. At this stage all data from a TMG project should be importable</a:t>
            </a:r>
          </a:p>
          <a:p>
            <a:pPr>
              <a:lnSpc>
                <a:spcPct val="100000"/>
              </a:lnSpc>
              <a:spcBef>
                <a:spcPts val="600"/>
              </a:spcBef>
              <a:spcAft>
                <a:spcPts val="600"/>
              </a:spcAft>
            </a:pPr>
            <a:r>
              <a:rPr lang="en-AU" sz="2400" dirty="0">
                <a:solidFill>
                  <a:srgbClr val="0000FF"/>
                </a:solidFill>
                <a:latin typeface="Arial Rounded MT Bold" pitchFamily="34" charset="0"/>
              </a:rPr>
              <a:t>Version 0.6: </a:t>
            </a:r>
            <a:r>
              <a:rPr lang="en-AU" sz="2400" dirty="0">
                <a:latin typeface="Arial Rounded MT Bold" pitchFamily="34" charset="0"/>
              </a:rPr>
              <a:t>add Reporting</a:t>
            </a:r>
            <a:endParaRPr lang="en-AU" sz="2400" i="1" dirty="0"/>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extLst>
      <p:ext uri="{BB962C8B-B14F-4D97-AF65-F5344CB8AC3E}">
        <p14:creationId xmlns:p14="http://schemas.microsoft.com/office/powerpoint/2010/main" val="3769456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23901"/>
            <a:ext cx="649994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3.  WHERE WE’VE GOT TO</a:t>
            </a:r>
            <a:endParaRPr lang="en-AU" sz="4000" dirty="0">
              <a:solidFill>
                <a:srgbClr val="00B0F0"/>
              </a:solidFill>
            </a:endParaRPr>
          </a:p>
        </p:txBody>
      </p:sp>
      <p:sp>
        <p:nvSpPr>
          <p:cNvPr id="3" name="TextBox 2"/>
          <p:cNvSpPr txBox="1"/>
          <p:nvPr/>
        </p:nvSpPr>
        <p:spPr>
          <a:xfrm>
            <a:off x="762000" y="1981200"/>
            <a:ext cx="8001000" cy="42780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AU" sz="2800" b="0" i="0" u="none" strike="noStrike" kern="1200" cap="none" spc="0" normalizeH="0" baseline="0" noProof="0" dirty="0">
                <a:ln>
                  <a:noFill/>
                </a:ln>
                <a:solidFill>
                  <a:srgbClr val="0000FF"/>
                </a:solidFill>
                <a:effectLst/>
                <a:uLnTx/>
                <a:uFillTx/>
                <a:latin typeface="Calibri"/>
                <a:ea typeface="+mn-ea"/>
                <a:cs typeface="+mn-cs"/>
              </a:rPr>
              <a:t>Version 0.1</a:t>
            </a:r>
            <a:r>
              <a:rPr kumimoji="0" lang="en-AU" sz="2800" b="0" i="0" u="none" strike="noStrike" kern="1200" cap="none" spc="0" normalizeH="0" baseline="0" noProof="0" dirty="0">
                <a:ln>
                  <a:noFill/>
                </a:ln>
                <a:solidFill>
                  <a:prstClr val="black"/>
                </a:solidFill>
                <a:effectLst/>
                <a:uLnTx/>
                <a:uFillTx/>
                <a:latin typeface="Calibri"/>
                <a:ea typeface="+mn-ea"/>
                <a:cs typeface="+mn-cs"/>
              </a:rPr>
              <a:t>: build initial HRE to </a:t>
            </a:r>
            <a:r>
              <a:rPr lang="en-AU" sz="2800" dirty="0">
                <a:solidFill>
                  <a:prstClr val="black"/>
                </a:solidFill>
                <a:latin typeface="Calibri"/>
              </a:rPr>
              <a:t>allow creation, backup, restore, delete, rename </a:t>
            </a:r>
            <a:r>
              <a:rPr kumimoji="0" lang="en-AU" sz="2800" b="0" i="0" u="none" strike="noStrike" kern="1200" cap="none" spc="0" normalizeH="0" baseline="0" noProof="0" dirty="0">
                <a:ln>
                  <a:noFill/>
                </a:ln>
                <a:solidFill>
                  <a:prstClr val="black"/>
                </a:solidFill>
                <a:effectLst/>
                <a:uLnTx/>
                <a:uFillTx/>
                <a:latin typeface="Calibri"/>
                <a:ea typeface="+mn-ea"/>
                <a:cs typeface="+mn-cs"/>
              </a:rPr>
              <a:t>of databases.         Allow </a:t>
            </a:r>
            <a:r>
              <a:rPr kumimoji="0" lang="en-AU" sz="2800" b="0" i="0" u="none" strike="sngStrike" kern="1200" cap="none" spc="0" normalizeH="0" baseline="0" noProof="0" dirty="0">
                <a:ln>
                  <a:noFill/>
                </a:ln>
                <a:solidFill>
                  <a:prstClr val="black"/>
                </a:solidFill>
                <a:effectLst/>
                <a:uLnTx/>
                <a:uFillTx/>
                <a:latin typeface="Calibri"/>
                <a:ea typeface="+mn-ea"/>
                <a:cs typeface="+mn-cs"/>
              </a:rPr>
              <a:t>entering, editing and</a:t>
            </a:r>
            <a:r>
              <a:rPr kumimoji="0" lang="en-AU" sz="2800" b="0" i="0" u="none" kern="1200" cap="none" spc="0" normalizeH="0" baseline="0" noProof="0" dirty="0">
                <a:ln>
                  <a:noFill/>
                </a:ln>
                <a:solidFill>
                  <a:prstClr val="black"/>
                </a:solidFill>
                <a:effectLst/>
                <a:uLnTx/>
                <a:uFillTx/>
                <a:latin typeface="Calibri"/>
                <a:ea typeface="+mn-ea"/>
                <a:cs typeface="+mn-cs"/>
              </a:rPr>
              <a:t> </a:t>
            </a:r>
            <a:r>
              <a:rPr kumimoji="0" lang="en-AU" sz="2800" b="0" i="0" u="none" strike="noStrike" kern="1200" cap="none" spc="0" normalizeH="0" baseline="0" noProof="0" dirty="0">
                <a:ln>
                  <a:noFill/>
                </a:ln>
                <a:solidFill>
                  <a:prstClr val="black"/>
                </a:solidFill>
                <a:effectLst/>
                <a:uLnTx/>
                <a:uFillTx/>
                <a:latin typeface="Calibri"/>
                <a:ea typeface="+mn-ea"/>
                <a:cs typeface="+mn-cs"/>
              </a:rPr>
              <a:t>display of </a:t>
            </a:r>
            <a:r>
              <a:rPr kumimoji="0" lang="en-AU" sz="2800" b="0" i="0" u="none" strike="sngStrike" kern="1200" cap="none" spc="0" normalizeH="0" baseline="0" noProof="0" dirty="0">
                <a:ln>
                  <a:noFill/>
                </a:ln>
                <a:solidFill>
                  <a:srgbClr val="0000FF"/>
                </a:solidFill>
                <a:effectLst/>
                <a:uLnTx/>
                <a:uFillTx/>
                <a:latin typeface="Calibri"/>
                <a:ea typeface="+mn-ea"/>
                <a:cs typeface="+mn-cs"/>
              </a:rPr>
              <a:t>Locations</a:t>
            </a:r>
            <a:r>
              <a:rPr kumimoji="0" lang="en-AU" sz="2800" b="0" i="0" u="none" strike="noStrike" kern="1200" cap="none" spc="0" normalizeH="0" baseline="0" noProof="0" dirty="0">
                <a:ln>
                  <a:noFill/>
                </a:ln>
                <a:solidFill>
                  <a:prstClr val="black"/>
                </a:solidFill>
                <a:effectLst/>
                <a:uLnTx/>
                <a:uFillTx/>
                <a:latin typeface="Calibri"/>
                <a:ea typeface="+mn-ea"/>
                <a:cs typeface="+mn-cs"/>
              </a:rPr>
              <a:t> Persons and their Names under the control of </a:t>
            </a:r>
            <a:r>
              <a:rPr kumimoji="0" lang="en-AU" sz="2800" b="0" i="0" u="none" strike="sngStrike" kern="1200" cap="none" spc="0" normalizeH="0" baseline="0" noProof="0" dirty="0">
                <a:ln>
                  <a:noFill/>
                </a:ln>
                <a:solidFill>
                  <a:prstClr val="black"/>
                </a:solidFill>
                <a:effectLst/>
                <a:uLnTx/>
                <a:uFillTx/>
                <a:latin typeface="Calibri"/>
                <a:ea typeface="+mn-ea"/>
                <a:cs typeface="+mn-cs"/>
              </a:rPr>
              <a:t>editable</a:t>
            </a:r>
            <a:r>
              <a:rPr kumimoji="0" lang="en-AU" sz="2800" b="0" i="0" u="none" strike="noStrike" kern="1200" cap="none" spc="0" normalizeH="0" baseline="0" noProof="0" dirty="0">
                <a:ln>
                  <a:noFill/>
                </a:ln>
                <a:solidFill>
                  <a:prstClr val="black"/>
                </a:solidFill>
                <a:effectLst/>
                <a:uLnTx/>
                <a:uFillTx/>
                <a:latin typeface="Calibri"/>
                <a:ea typeface="+mn-ea"/>
                <a:cs typeface="+mn-cs"/>
              </a:rPr>
              <a:t> Name Style Definitions. </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AU" sz="2800" b="0" i="0" u="none" strike="noStrike" kern="1200" cap="none" spc="0" normalizeH="0" baseline="0" noProof="0" dirty="0">
                <a:ln>
                  <a:noFill/>
                </a:ln>
                <a:solidFill>
                  <a:srgbClr val="0000FF"/>
                </a:solidFill>
                <a:effectLst/>
                <a:uLnTx/>
                <a:uFillTx/>
                <a:latin typeface="Calibri"/>
                <a:ea typeface="+mn-ea"/>
                <a:cs typeface="+mn-cs"/>
              </a:rPr>
              <a:t>Version 0.2</a:t>
            </a:r>
            <a:r>
              <a:rPr kumimoji="0" lang="en-AU" sz="2800" b="0" i="0" u="none" strike="noStrike" kern="1200" cap="none" spc="0" normalizeH="0" baseline="0" noProof="0" dirty="0">
                <a:ln>
                  <a:noFill/>
                </a:ln>
                <a:solidFill>
                  <a:prstClr val="black"/>
                </a:solidFill>
                <a:effectLst/>
                <a:uLnTx/>
                <a:uFillTx/>
                <a:latin typeface="Calibri"/>
                <a:ea typeface="+mn-ea"/>
                <a:cs typeface="+mn-cs"/>
              </a:rPr>
              <a:t>: add </a:t>
            </a:r>
            <a:r>
              <a:rPr kumimoji="0" lang="en-AU" sz="2800" b="0" i="0" u="none" strike="sngStrike" kern="1200" cap="none" spc="0" normalizeH="0" baseline="0" noProof="0" dirty="0">
                <a:ln>
                  <a:noFill/>
                </a:ln>
                <a:solidFill>
                  <a:srgbClr val="0000FF"/>
                </a:solidFill>
                <a:effectLst/>
                <a:uLnTx/>
                <a:uFillTx/>
                <a:latin typeface="Calibri"/>
                <a:ea typeface="+mn-ea"/>
                <a:cs typeface="+mn-cs"/>
              </a:rPr>
              <a:t>Persons</a:t>
            </a:r>
            <a:r>
              <a:rPr kumimoji="0" lang="en-AU" sz="2800" b="0" i="0" u="none" strike="noStrike" kern="1200" cap="none" spc="0" normalizeH="0" baseline="0" noProof="0" dirty="0">
                <a:ln>
                  <a:noFill/>
                </a:ln>
                <a:solidFill>
                  <a:srgbClr val="0000FF"/>
                </a:solidFill>
                <a:effectLst/>
                <a:uLnTx/>
                <a:uFillTx/>
                <a:latin typeface="Calibri"/>
                <a:ea typeface="+mn-ea"/>
                <a:cs typeface="+mn-cs"/>
              </a:rPr>
              <a:t> Locations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AU" sz="2800" b="0" i="0" u="none" strike="noStrike" kern="1200" cap="none" spc="0" normalizeH="0" baseline="0" noProof="0" dirty="0">
                <a:ln>
                  <a:noFill/>
                </a:ln>
                <a:solidFill>
                  <a:srgbClr val="0000FF"/>
                </a:solidFill>
                <a:effectLst/>
                <a:uLnTx/>
                <a:uFillTx/>
                <a:latin typeface="Calibri"/>
                <a:ea typeface="+mn-ea"/>
                <a:cs typeface="+mn-cs"/>
              </a:rPr>
              <a:t>As you can see, we ended up reversing Person and Location Names; also the ‘entering, editing’ part is not complete, so we’re at about v0.1 and a bit. </a:t>
            </a:r>
            <a:endParaRPr kumimoji="0" lang="en-AU" sz="2800" b="0" i="1"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pic>
        <p:nvPicPr>
          <p:cNvPr id="6" name="Graphic 5" descr="Badge Tick1">
            <a:extLst>
              <a:ext uri="{FF2B5EF4-FFF2-40B4-BE49-F238E27FC236}">
                <a16:creationId xmlns:a16="http://schemas.microsoft.com/office/drawing/2014/main" id="{27DE94D4-C39E-44AF-BF96-02468AD9832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86400" y="3737475"/>
            <a:ext cx="381000" cy="381000"/>
          </a:xfrm>
          <a:prstGeom prst="rect">
            <a:avLst/>
          </a:prstGeom>
        </p:spPr>
      </p:pic>
      <p:pic>
        <p:nvPicPr>
          <p:cNvPr id="10" name="Graphic 9" descr="Badge Tick1">
            <a:extLst>
              <a:ext uri="{FF2B5EF4-FFF2-40B4-BE49-F238E27FC236}">
                <a16:creationId xmlns:a16="http://schemas.microsoft.com/office/drawing/2014/main" id="{3BEB7D85-4F46-4F2A-9297-6C13532724D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79070" y="2438400"/>
            <a:ext cx="381000" cy="381000"/>
          </a:xfrm>
          <a:prstGeom prst="rect">
            <a:avLst/>
          </a:prstGeom>
        </p:spPr>
      </p:pic>
      <p:pic>
        <p:nvPicPr>
          <p:cNvPr id="12" name="Graphic 11" descr="Badge Tick1">
            <a:extLst>
              <a:ext uri="{FF2B5EF4-FFF2-40B4-BE49-F238E27FC236}">
                <a16:creationId xmlns:a16="http://schemas.microsoft.com/office/drawing/2014/main" id="{9BBD1F6D-9F57-4A1C-97EA-A55A0F28C0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flipH="1" flipV="1">
            <a:off x="5956041" y="4251488"/>
            <a:ext cx="432318" cy="397193"/>
          </a:xfrm>
          <a:prstGeom prst="rect">
            <a:avLst/>
          </a:prstGeom>
        </p:spPr>
      </p:pic>
    </p:spTree>
    <p:extLst>
      <p:ext uri="{BB962C8B-B14F-4D97-AF65-F5344CB8AC3E}">
        <p14:creationId xmlns:p14="http://schemas.microsoft.com/office/powerpoint/2010/main" val="2290167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23901"/>
            <a:ext cx="649994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4.  WHAT EXISTS NOW</a:t>
            </a:r>
            <a:endParaRPr lang="en-AU" sz="4000" dirty="0">
              <a:solidFill>
                <a:srgbClr val="00B0F0"/>
              </a:solidFill>
            </a:endParaRPr>
          </a:p>
        </p:txBody>
      </p:sp>
      <p:sp>
        <p:nvSpPr>
          <p:cNvPr id="3" name="TextBox 2"/>
          <p:cNvSpPr txBox="1"/>
          <p:nvPr/>
        </p:nvSpPr>
        <p:spPr>
          <a:xfrm>
            <a:off x="762000" y="1931670"/>
            <a:ext cx="8001000" cy="440120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We have built a backbone that supports manipulation of projects (create, copy, rename, backup, restore, delete, etc) and other functions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2800" b="1" dirty="0">
              <a:solidFill>
                <a:srgbClr val="0000FF"/>
              </a:solidFill>
              <a:latin typeface="Calibri"/>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We have built a TMG import process for Names, Locations, Dates – but not complete Events, nor Flags, Tasks, Sources, Citations, Repositories, Images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2800" b="1" dirty="0">
              <a:solidFill>
                <a:srgbClr val="0000FF"/>
              </a:solidFill>
              <a:latin typeface="Calibri"/>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We have built display screens for this data.</a:t>
            </a:r>
            <a:r>
              <a:rPr kumimoji="0" lang="en-AU" sz="2800" b="0" i="0" u="none" strike="noStrike" kern="1200" cap="none" spc="0" normalizeH="0" baseline="0" noProof="0" dirty="0">
                <a:ln>
                  <a:noFill/>
                </a:ln>
                <a:solidFill>
                  <a:prstClr val="black"/>
                </a:solidFill>
                <a:effectLst/>
                <a:uLnTx/>
                <a:uFillTx/>
                <a:latin typeface="Calibri"/>
                <a:ea typeface="+mn-ea"/>
                <a:cs typeface="+mn-cs"/>
              </a:rPr>
              <a:t> </a:t>
            </a:r>
            <a:endParaRPr kumimoji="0" lang="en-AU" sz="2800" b="0" i="0" u="none" strike="noStrike" kern="1200" cap="none" spc="0" normalizeH="0" baseline="0" noProof="0" dirty="0">
              <a:ln>
                <a:noFill/>
              </a:ln>
              <a:solidFill>
                <a:srgbClr val="0000FF"/>
              </a:solidFill>
              <a:effectLst/>
              <a:uLnTx/>
              <a:uFillTx/>
              <a:latin typeface="Calibri"/>
              <a:ea typeface="+mn-ea"/>
              <a:cs typeface="+mn-cs"/>
            </a:endParaRP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extLst>
      <p:ext uri="{BB962C8B-B14F-4D97-AF65-F5344CB8AC3E}">
        <p14:creationId xmlns:p14="http://schemas.microsoft.com/office/powerpoint/2010/main" val="2432226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23901"/>
            <a:ext cx="678180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4.  WHAT EXISTS (continued)</a:t>
            </a:r>
            <a:endParaRPr lang="en-AU" sz="4000" dirty="0">
              <a:solidFill>
                <a:srgbClr val="00B0F0"/>
              </a:solidFill>
            </a:endParaRPr>
          </a:p>
        </p:txBody>
      </p:sp>
      <p:sp>
        <p:nvSpPr>
          <p:cNvPr id="3" name="TextBox 2"/>
          <p:cNvSpPr txBox="1"/>
          <p:nvPr/>
        </p:nvSpPr>
        <p:spPr>
          <a:xfrm>
            <a:off x="762000" y="1931670"/>
            <a:ext cx="8001000" cy="353943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We have also added a number of other tools not mentioned in the original plan, such as:</a:t>
            </a:r>
            <a:endParaRPr lang="en-AU" sz="2800" b="1" dirty="0">
              <a:solidFill>
                <a:srgbClr val="0000FF"/>
              </a:solidFill>
              <a:latin typeface="Calibri"/>
            </a:endParaRPr>
          </a:p>
          <a:p>
            <a:pPr marL="914400" lvl="1" indent="-457200">
              <a:buFont typeface="Arial" panose="020B0604020202020204" pitchFamily="34" charset="0"/>
              <a:buChar char="•"/>
              <a:defRPr/>
            </a:pPr>
            <a:r>
              <a:rPr lang="en-AU" sz="2800" b="1" dirty="0">
                <a:solidFill>
                  <a:srgbClr val="0000FF"/>
                </a:solidFill>
                <a:latin typeface="Calibri"/>
              </a:rPr>
              <a:t>a </a:t>
            </a:r>
            <a:r>
              <a:rPr kumimoji="0" lang="en-AU" sz="2800" b="1" i="0" u="none" strike="noStrike" kern="1200" cap="none" spc="0" normalizeH="0" baseline="0" noProof="0" dirty="0">
                <a:ln>
                  <a:noFill/>
                </a:ln>
                <a:solidFill>
                  <a:srgbClr val="0000FF"/>
                </a:solidFill>
                <a:effectLst/>
                <a:uLnTx/>
                <a:uFillTx/>
                <a:latin typeface="Calibri"/>
                <a:ea typeface="+mn-ea"/>
                <a:cs typeface="+mn-cs"/>
              </a:rPr>
              <a:t>multi-language context sensitive Help system</a:t>
            </a:r>
          </a:p>
          <a:p>
            <a:pPr marL="914400" lvl="1" indent="-457200">
              <a:buFont typeface="Arial" panose="020B0604020202020204" pitchFamily="34" charset="0"/>
              <a:buChar char="•"/>
              <a:defRPr/>
            </a:pPr>
            <a:r>
              <a:rPr lang="en-AU" sz="2800" b="1" dirty="0">
                <a:solidFill>
                  <a:srgbClr val="0000FF"/>
                </a:solidFill>
                <a:latin typeface="Calibri"/>
              </a:rPr>
              <a:t>a Windows installation packager (extendable to the Mac environment)</a:t>
            </a:r>
          </a:p>
          <a:p>
            <a:pPr marL="914400" lvl="1" indent="-457200">
              <a:buFont typeface="Arial" panose="020B0604020202020204" pitchFamily="34" charset="0"/>
              <a:buChar char="•"/>
              <a:defRPr/>
            </a:pPr>
            <a:r>
              <a:rPr lang="en-AU" sz="2800" b="1" dirty="0">
                <a:solidFill>
                  <a:srgbClr val="0000FF"/>
                </a:solidFill>
                <a:latin typeface="Calibri"/>
              </a:rPr>
              <a:t>e</a:t>
            </a:r>
            <a:r>
              <a:rPr kumimoji="0" lang="en-AU" sz="2800" b="1" i="0" u="none" strike="noStrike" kern="1200" cap="none" spc="0" normalizeH="0" baseline="0" noProof="0" dirty="0">
                <a:ln>
                  <a:noFill/>
                </a:ln>
                <a:solidFill>
                  <a:srgbClr val="0000FF"/>
                </a:solidFill>
                <a:effectLst/>
                <a:uLnTx/>
                <a:uFillTx/>
                <a:latin typeface="Calibri"/>
                <a:ea typeface="+mn-ea"/>
                <a:cs typeface="+mn-cs"/>
              </a:rPr>
              <a:t>xtensive ‘look and feel’ capability with many different theme color/font size combinations.</a:t>
            </a:r>
            <a:endParaRPr kumimoji="0" lang="en-AU" sz="2800" b="0" i="0" u="none" strike="noStrike" kern="1200" cap="none" spc="0" normalizeH="0" baseline="0" noProof="0" dirty="0">
              <a:ln>
                <a:noFill/>
              </a:ln>
              <a:solidFill>
                <a:srgbClr val="0000FF"/>
              </a:solidFill>
              <a:effectLst/>
              <a:uLnTx/>
              <a:uFillTx/>
              <a:latin typeface="Calibri"/>
              <a:ea typeface="+mn-ea"/>
              <a:cs typeface="+mn-cs"/>
            </a:endParaRP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extLst>
      <p:ext uri="{BB962C8B-B14F-4D97-AF65-F5344CB8AC3E}">
        <p14:creationId xmlns:p14="http://schemas.microsoft.com/office/powerpoint/2010/main" val="1634034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23901"/>
            <a:ext cx="649994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5.  A SPECIAL THANK-YOU</a:t>
            </a:r>
            <a:endParaRPr lang="en-AU" sz="4000" dirty="0">
              <a:solidFill>
                <a:srgbClr val="00B0F0"/>
              </a:solidFill>
            </a:endParaRPr>
          </a:p>
        </p:txBody>
      </p:sp>
      <p:sp>
        <p:nvSpPr>
          <p:cNvPr id="3" name="TextBox 2"/>
          <p:cNvSpPr txBox="1"/>
          <p:nvPr/>
        </p:nvSpPr>
        <p:spPr>
          <a:xfrm>
            <a:off x="762000" y="1931670"/>
            <a:ext cx="7467600" cy="397031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AU" sz="2800" b="1" i="0" u="none" strike="noStrike" kern="1200" cap="none" spc="0" normalizeH="0" baseline="0" noProof="0" dirty="0">
              <a:ln>
                <a:noFill/>
              </a:ln>
              <a:solidFill>
                <a:srgbClr val="0000FF"/>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800" b="1" dirty="0">
                <a:solidFill>
                  <a:srgbClr val="0000FF"/>
                </a:solidFill>
                <a:latin typeface="Calibri"/>
              </a:rPr>
              <a:t>At this stage I’d like to ask Tracey to take a virtual bow for his unsung efforts running the HRE mailing list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AU" sz="2800" b="1" i="0" u="none" strike="noStrike" kern="1200" cap="none" spc="0" normalizeH="0" baseline="0" noProof="0" dirty="0">
              <a:ln>
                <a:noFill/>
              </a:ln>
              <a:solidFill>
                <a:srgbClr val="0000FF"/>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800" b="1" dirty="0">
                <a:solidFill>
                  <a:srgbClr val="0000FF"/>
                </a:solidFill>
                <a:latin typeface="Calibri"/>
              </a:rPr>
              <a:t>The HRE project relies entirely on volunteer efforts such as his and we all wish Tracey the best for his continuing recovery</a:t>
            </a:r>
            <a:endParaRPr kumimoji="0" lang="en-AU" sz="2800" b="1" i="0" u="none" strike="noStrike" kern="1200" cap="none" spc="0" normalizeH="0" baseline="0" noProof="0" dirty="0">
              <a:ln>
                <a:noFill/>
              </a:ln>
              <a:solidFill>
                <a:srgbClr val="0000FF"/>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2800" b="1" dirty="0">
              <a:solidFill>
                <a:srgbClr val="0000FF"/>
              </a:solidFill>
              <a:latin typeface="Calibri"/>
            </a:endParaRP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extLst>
      <p:ext uri="{BB962C8B-B14F-4D97-AF65-F5344CB8AC3E}">
        <p14:creationId xmlns:p14="http://schemas.microsoft.com/office/powerpoint/2010/main" val="3652680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23901"/>
            <a:ext cx="649994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6.  A BRIEF DEMONSTRATION</a:t>
            </a:r>
            <a:endParaRPr lang="en-AU" sz="4000" dirty="0">
              <a:solidFill>
                <a:srgbClr val="00B0F0"/>
              </a:solidFill>
            </a:endParaRPr>
          </a:p>
        </p:txBody>
      </p:sp>
      <p:sp>
        <p:nvSpPr>
          <p:cNvPr id="3" name="TextBox 2"/>
          <p:cNvSpPr txBox="1"/>
          <p:nvPr/>
        </p:nvSpPr>
        <p:spPr>
          <a:xfrm>
            <a:off x="762000" y="1931670"/>
            <a:ext cx="8001000" cy="397031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We now want to take you on a brief tour of HRE as it currently exists</a:t>
            </a:r>
          </a:p>
          <a:p>
            <a:pPr marR="0" lvl="0" algn="l" defTabSz="914400" rtl="0" eaLnBrk="1" fontAlgn="auto" latinLnBrk="0" hangingPunct="1">
              <a:lnSpc>
                <a:spcPct val="100000"/>
              </a:lnSpc>
              <a:spcBef>
                <a:spcPts val="0"/>
              </a:spcBef>
              <a:spcAft>
                <a:spcPts val="0"/>
              </a:spcAft>
              <a:buClrTx/>
              <a:buSzTx/>
              <a:tabLst/>
              <a:defRPr/>
            </a:pPr>
            <a:endParaRPr lang="en-AU" sz="2800" b="1" dirty="0">
              <a:solidFill>
                <a:srgbClr val="0000FF"/>
              </a:solidFill>
              <a:latin typeface="Calibri"/>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As you will appreciate from the previous slides, there is still a lot of undeveloped functionality</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2800" b="1" dirty="0">
              <a:solidFill>
                <a:srgbClr val="0000FF"/>
              </a:solidFill>
              <a:latin typeface="Calibri"/>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Bear in mind that nothing you see today is set in stone – anything may change as we move towards the first ‘release’.</a:t>
            </a:r>
            <a:endParaRPr kumimoji="0" lang="en-AU" sz="2800" b="0" i="0" u="none" strike="noStrike" kern="1200" cap="none" spc="0" normalizeH="0" baseline="0" noProof="0" dirty="0">
              <a:ln>
                <a:noFill/>
              </a:ln>
              <a:solidFill>
                <a:srgbClr val="0000FF"/>
              </a:solidFill>
              <a:effectLst/>
              <a:uLnTx/>
              <a:uFillTx/>
              <a:latin typeface="Calibri"/>
              <a:ea typeface="+mn-ea"/>
              <a:cs typeface="+mn-cs"/>
            </a:endParaRP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extLst>
      <p:ext uri="{BB962C8B-B14F-4D97-AF65-F5344CB8AC3E}">
        <p14:creationId xmlns:p14="http://schemas.microsoft.com/office/powerpoint/2010/main" val="3489127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23901"/>
            <a:ext cx="6499940" cy="1143000"/>
          </a:xfrm>
        </p:spPr>
        <p:txBody>
          <a:bodyPr>
            <a:normAutofit fontScale="90000"/>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6A.  About the HRE Demonstration</a:t>
            </a:r>
            <a:endParaRPr lang="en-AU" sz="4000" dirty="0">
              <a:solidFill>
                <a:srgbClr val="00B0F0"/>
              </a:solidFill>
            </a:endParaRP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
        <p:nvSpPr>
          <p:cNvPr id="4" name="TextBox 3">
            <a:extLst>
              <a:ext uri="{FF2B5EF4-FFF2-40B4-BE49-F238E27FC236}">
                <a16:creationId xmlns:a16="http://schemas.microsoft.com/office/drawing/2014/main" id="{C67168DD-2F80-4C3F-9618-9AB03E10AE5E}"/>
              </a:ext>
            </a:extLst>
          </p:cNvPr>
          <p:cNvSpPr txBox="1"/>
          <p:nvPr/>
        </p:nvSpPr>
        <p:spPr>
          <a:xfrm>
            <a:off x="914400" y="3048000"/>
            <a:ext cx="7010400" cy="224676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We now present a running version of HRE v0.1 Build 25.</a:t>
            </a:r>
          </a:p>
          <a:p>
            <a:pPr marR="0" lvl="0" algn="l" defTabSz="914400" rtl="0" eaLnBrk="1" fontAlgn="auto" latinLnBrk="0" hangingPunct="1">
              <a:lnSpc>
                <a:spcPct val="100000"/>
              </a:lnSpc>
              <a:spcBef>
                <a:spcPts val="0"/>
              </a:spcBef>
              <a:spcAft>
                <a:spcPts val="0"/>
              </a:spcAft>
              <a:buClrTx/>
              <a:buSzTx/>
              <a:tabLst/>
              <a:defRPr/>
            </a:pPr>
            <a:endParaRPr lang="en-AU" sz="2800" b="1" dirty="0">
              <a:solidFill>
                <a:srgbClr val="0000FF"/>
              </a:solidFill>
              <a:latin typeface="Calibri"/>
            </a:endParaRPr>
          </a:p>
          <a:p>
            <a:pPr marR="0" lvl="0" algn="l" defTabSz="914400" rtl="0" eaLnBrk="1" fontAlgn="auto" latinLnBrk="0" hangingPunct="1">
              <a:lnSpc>
                <a:spcPct val="100000"/>
              </a:lnSpc>
              <a:spcBef>
                <a:spcPts val="0"/>
              </a:spcBef>
              <a:spcAft>
                <a:spcPts val="0"/>
              </a:spcAft>
              <a:buClrTx/>
              <a:buSzTx/>
              <a:tabLst/>
              <a:defRPr/>
            </a:pPr>
            <a:r>
              <a:rPr lang="en-AU" sz="2800" b="1" dirty="0">
                <a:solidFill>
                  <a:srgbClr val="0000FF"/>
                </a:solidFill>
                <a:latin typeface="Calibri"/>
              </a:rPr>
              <a:t>Screens showing real data are all populated by HRE’s import of data from TMG projects.</a:t>
            </a:r>
            <a:endParaRPr kumimoji="0" lang="en-AU" sz="2800" b="0" i="0" u="none" strike="noStrike" kern="1200" cap="none" spc="0" normalizeH="0" baseline="0" noProof="0" dirty="0">
              <a:ln>
                <a:noFill/>
              </a:ln>
              <a:solidFill>
                <a:srgbClr val="0000FF"/>
              </a:solidFill>
              <a:effectLst/>
              <a:uLnTx/>
              <a:uFillTx/>
              <a:latin typeface="Calibri"/>
              <a:ea typeface="+mn-ea"/>
              <a:cs typeface="+mn-cs"/>
            </a:endParaRPr>
          </a:p>
        </p:txBody>
      </p:sp>
    </p:spTree>
    <p:extLst>
      <p:ext uri="{BB962C8B-B14F-4D97-AF65-F5344CB8AC3E}">
        <p14:creationId xmlns:p14="http://schemas.microsoft.com/office/powerpoint/2010/main" val="628282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54A82A-2714-4818-82A8-A67971F99EDA}"/>
              </a:ext>
            </a:extLst>
          </p:cNvPr>
          <p:cNvPicPr>
            <a:picLocks noChangeAspect="1"/>
          </p:cNvPicPr>
          <p:nvPr/>
        </p:nvPicPr>
        <p:blipFill>
          <a:blip r:embed="rId3"/>
          <a:stretch>
            <a:fillRect/>
          </a:stretch>
        </p:blipFill>
        <p:spPr>
          <a:xfrm>
            <a:off x="838200" y="304800"/>
            <a:ext cx="8075621" cy="5971628"/>
          </a:xfrm>
          <a:prstGeom prst="rect">
            <a:avLst/>
          </a:prstGeom>
        </p:spPr>
      </p:pic>
    </p:spTree>
    <p:extLst>
      <p:ext uri="{BB962C8B-B14F-4D97-AF65-F5344CB8AC3E}">
        <p14:creationId xmlns:p14="http://schemas.microsoft.com/office/powerpoint/2010/main" val="181383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C04C30-8F03-45D4-8141-94EEA09CF09D}"/>
              </a:ext>
            </a:extLst>
          </p:cNvPr>
          <p:cNvPicPr>
            <a:picLocks noChangeAspect="1"/>
          </p:cNvPicPr>
          <p:nvPr/>
        </p:nvPicPr>
        <p:blipFill>
          <a:blip r:embed="rId3"/>
          <a:stretch>
            <a:fillRect/>
          </a:stretch>
        </p:blipFill>
        <p:spPr>
          <a:xfrm>
            <a:off x="838200" y="685800"/>
            <a:ext cx="7720857" cy="4484137"/>
          </a:xfrm>
          <a:prstGeom prst="rect">
            <a:avLst/>
          </a:prstGeom>
        </p:spPr>
      </p:pic>
      <p:sp>
        <p:nvSpPr>
          <p:cNvPr id="4" name="TextBox 3">
            <a:extLst>
              <a:ext uri="{FF2B5EF4-FFF2-40B4-BE49-F238E27FC236}">
                <a16:creationId xmlns:a16="http://schemas.microsoft.com/office/drawing/2014/main" id="{AD7C3EEB-5AC9-48E9-AAF4-95175E091535}"/>
              </a:ext>
            </a:extLst>
          </p:cNvPr>
          <p:cNvSpPr txBox="1"/>
          <p:nvPr/>
        </p:nvSpPr>
        <p:spPr>
          <a:xfrm>
            <a:off x="926728" y="5410200"/>
            <a:ext cx="7543800" cy="923330"/>
          </a:xfrm>
          <a:prstGeom prst="rect">
            <a:avLst/>
          </a:prstGeom>
          <a:noFill/>
        </p:spPr>
        <p:txBody>
          <a:bodyPr wrap="square" rtlCol="0">
            <a:spAutoFit/>
          </a:bodyPr>
          <a:lstStyle/>
          <a:p>
            <a:r>
              <a:rPr lang="en-US" dirty="0"/>
              <a:t>This is what you see by opening the Tools-&gt;Settings-&gt;User menu. In this tab, we can set the ‘Look and Feel’ of HRE. In total there are 132 theme/color/font combinations available, although some are truly awful….</a:t>
            </a:r>
            <a:endParaRPr lang="en-GB" dirty="0"/>
          </a:p>
        </p:txBody>
      </p:sp>
    </p:spTree>
    <p:extLst>
      <p:ext uri="{BB962C8B-B14F-4D97-AF65-F5344CB8AC3E}">
        <p14:creationId xmlns:p14="http://schemas.microsoft.com/office/powerpoint/2010/main" val="990170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B7D360-9C03-416A-88CE-1DAD6C3DB841}"/>
              </a:ext>
            </a:extLst>
          </p:cNvPr>
          <p:cNvPicPr>
            <a:picLocks noChangeAspect="1"/>
          </p:cNvPicPr>
          <p:nvPr/>
        </p:nvPicPr>
        <p:blipFill rotWithShape="1">
          <a:blip r:embed="rId3"/>
          <a:srcRect l="10497" r="20862" b="-3"/>
          <a:stretch/>
        </p:blipFill>
        <p:spPr>
          <a:xfrm>
            <a:off x="5975513" y="-1"/>
            <a:ext cx="3168488" cy="3346705"/>
          </a:xfrm>
          <a:custGeom>
            <a:avLst/>
            <a:gdLst/>
            <a:ahLst/>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8" name="Picture 7">
            <a:extLst>
              <a:ext uri="{FF2B5EF4-FFF2-40B4-BE49-F238E27FC236}">
                <a16:creationId xmlns:a16="http://schemas.microsoft.com/office/drawing/2014/main" id="{1B0B52C5-56DE-474F-BB3B-FE9C2FF08E57}"/>
              </a:ext>
            </a:extLst>
          </p:cNvPr>
          <p:cNvPicPr>
            <a:picLocks noChangeAspect="1"/>
          </p:cNvPicPr>
          <p:nvPr/>
        </p:nvPicPr>
        <p:blipFill rotWithShape="1">
          <a:blip r:embed="rId4"/>
          <a:srcRect t="929" r="1" b="20479"/>
          <a:stretch/>
        </p:blipFill>
        <p:spPr>
          <a:xfrm>
            <a:off x="3370075" y="243"/>
            <a:ext cx="5773923" cy="3346705"/>
          </a:xfrm>
          <a:custGeom>
            <a:avLst/>
            <a:gdLst/>
            <a:ahLst/>
            <a:cxnLst/>
            <a:rect l="l" t="t" r="r" b="b"/>
            <a:pathLst>
              <a:path w="7698564" h="3346705">
                <a:moveTo>
                  <a:pt x="1549963" y="0"/>
                </a:moveTo>
                <a:lnTo>
                  <a:pt x="1555540" y="0"/>
                </a:lnTo>
                <a:lnTo>
                  <a:pt x="2621768" y="0"/>
                </a:lnTo>
                <a:lnTo>
                  <a:pt x="4832507" y="0"/>
                </a:lnTo>
                <a:lnTo>
                  <a:pt x="3282657" y="3346461"/>
                </a:lnTo>
                <a:lnTo>
                  <a:pt x="7698564" y="3346461"/>
                </a:lnTo>
                <a:lnTo>
                  <a:pt x="7698564" y="3346705"/>
                </a:lnTo>
                <a:lnTo>
                  <a:pt x="0" y="3346705"/>
                </a:lnTo>
                <a:close/>
              </a:path>
            </a:pathLst>
          </a:custGeom>
        </p:spPr>
      </p:pic>
      <p:pic>
        <p:nvPicPr>
          <p:cNvPr id="4" name="Picture 3">
            <a:extLst>
              <a:ext uri="{FF2B5EF4-FFF2-40B4-BE49-F238E27FC236}">
                <a16:creationId xmlns:a16="http://schemas.microsoft.com/office/drawing/2014/main" id="{E8EE2A48-C383-4A83-9B09-61D01A06EDFC}"/>
              </a:ext>
            </a:extLst>
          </p:cNvPr>
          <p:cNvPicPr>
            <a:picLocks noChangeAspect="1"/>
          </p:cNvPicPr>
          <p:nvPr/>
        </p:nvPicPr>
        <p:blipFill rotWithShape="1">
          <a:blip r:embed="rId5"/>
          <a:srcRect l="205" r="5242" b="-4"/>
          <a:stretch/>
        </p:blipFill>
        <p:spPr>
          <a:xfrm>
            <a:off x="20" y="10"/>
            <a:ext cx="439482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7" name="Picture 6">
            <a:extLst>
              <a:ext uri="{FF2B5EF4-FFF2-40B4-BE49-F238E27FC236}">
                <a16:creationId xmlns:a16="http://schemas.microsoft.com/office/drawing/2014/main" id="{6FC26BEA-189C-409E-87DD-BBFC70825BFB}"/>
              </a:ext>
            </a:extLst>
          </p:cNvPr>
          <p:cNvPicPr>
            <a:picLocks noChangeAspect="1"/>
          </p:cNvPicPr>
          <p:nvPr/>
        </p:nvPicPr>
        <p:blipFill rotWithShape="1">
          <a:blip r:embed="rId6"/>
          <a:srcRect r="5409" b="-3"/>
          <a:stretch/>
        </p:blipFill>
        <p:spPr>
          <a:xfrm>
            <a:off x="4762567" y="3511295"/>
            <a:ext cx="4381433"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6" name="Picture 5">
            <a:extLst>
              <a:ext uri="{FF2B5EF4-FFF2-40B4-BE49-F238E27FC236}">
                <a16:creationId xmlns:a16="http://schemas.microsoft.com/office/drawing/2014/main" id="{0293C4ED-DEDC-4946-9117-E40A240BC5BF}"/>
              </a:ext>
            </a:extLst>
          </p:cNvPr>
          <p:cNvPicPr>
            <a:picLocks noChangeAspect="1"/>
          </p:cNvPicPr>
          <p:nvPr/>
        </p:nvPicPr>
        <p:blipFill rotWithShape="1">
          <a:blip r:embed="rId7"/>
          <a:srcRect l="2572" r="18301" b="-3"/>
          <a:stretch/>
        </p:blipFill>
        <p:spPr>
          <a:xfrm>
            <a:off x="2146419" y="3511296"/>
            <a:ext cx="3627504" cy="3346705"/>
          </a:xfrm>
          <a:custGeom>
            <a:avLst/>
            <a:gdLst/>
            <a:ahLst/>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10" name="Picture 9">
            <a:extLst>
              <a:ext uri="{FF2B5EF4-FFF2-40B4-BE49-F238E27FC236}">
                <a16:creationId xmlns:a16="http://schemas.microsoft.com/office/drawing/2014/main" id="{522A232F-D95C-4057-9E8F-3A56CBE8D88D}"/>
              </a:ext>
            </a:extLst>
          </p:cNvPr>
          <p:cNvPicPr>
            <a:picLocks noChangeAspect="1"/>
          </p:cNvPicPr>
          <p:nvPr/>
        </p:nvPicPr>
        <p:blipFill rotWithShape="1">
          <a:blip r:embed="rId8"/>
          <a:srcRect l="7423" r="23883" b="3"/>
          <a:stretch/>
        </p:blipFill>
        <p:spPr>
          <a:xfrm>
            <a:off x="-2" y="3511295"/>
            <a:ext cx="3160231" cy="3346705"/>
          </a:xfrm>
          <a:custGeom>
            <a:avLst/>
            <a:gdLst/>
            <a:ahLst/>
            <a:cxnLst/>
            <a:rect l="l" t="t" r="r" b="b"/>
            <a:pathLst>
              <a:path w="4213642" h="3346705">
                <a:moveTo>
                  <a:pt x="0" y="0"/>
                </a:moveTo>
                <a:lnTo>
                  <a:pt x="4213642" y="0"/>
                </a:lnTo>
                <a:lnTo>
                  <a:pt x="2663679" y="3346705"/>
                </a:lnTo>
                <a:lnTo>
                  <a:pt x="2658102" y="3346705"/>
                </a:lnTo>
                <a:lnTo>
                  <a:pt x="1591874" y="3346705"/>
                </a:lnTo>
                <a:lnTo>
                  <a:pt x="0" y="3346705"/>
                </a:lnTo>
                <a:close/>
              </a:path>
            </a:pathLst>
          </a:custGeom>
        </p:spPr>
      </p:pic>
    </p:spTree>
    <p:extLst>
      <p:ext uri="{BB962C8B-B14F-4D97-AF65-F5344CB8AC3E}">
        <p14:creationId xmlns:p14="http://schemas.microsoft.com/office/powerpoint/2010/main" val="1636671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14C9F5-D8CD-429F-A751-BD931F85C0E0}"/>
              </a:ext>
            </a:extLst>
          </p:cNvPr>
          <p:cNvPicPr>
            <a:picLocks noChangeAspect="1"/>
          </p:cNvPicPr>
          <p:nvPr/>
        </p:nvPicPr>
        <p:blipFill>
          <a:blip r:embed="rId3"/>
          <a:stretch>
            <a:fillRect/>
          </a:stretch>
        </p:blipFill>
        <p:spPr>
          <a:xfrm>
            <a:off x="533400" y="381000"/>
            <a:ext cx="5976937" cy="3914719"/>
          </a:xfrm>
          <a:prstGeom prst="rect">
            <a:avLst/>
          </a:prstGeom>
        </p:spPr>
      </p:pic>
      <p:pic>
        <p:nvPicPr>
          <p:cNvPr id="4" name="Picture 3">
            <a:extLst>
              <a:ext uri="{FF2B5EF4-FFF2-40B4-BE49-F238E27FC236}">
                <a16:creationId xmlns:a16="http://schemas.microsoft.com/office/drawing/2014/main" id="{A1B0C777-837D-4290-8060-780E2E10E4FF}"/>
              </a:ext>
            </a:extLst>
          </p:cNvPr>
          <p:cNvPicPr>
            <a:picLocks noChangeAspect="1"/>
          </p:cNvPicPr>
          <p:nvPr/>
        </p:nvPicPr>
        <p:blipFill>
          <a:blip r:embed="rId4"/>
          <a:stretch>
            <a:fillRect/>
          </a:stretch>
        </p:blipFill>
        <p:spPr>
          <a:xfrm>
            <a:off x="5029200" y="2338359"/>
            <a:ext cx="3762528" cy="3914720"/>
          </a:xfrm>
          <a:prstGeom prst="rect">
            <a:avLst/>
          </a:prstGeom>
        </p:spPr>
      </p:pic>
      <p:sp>
        <p:nvSpPr>
          <p:cNvPr id="5" name="TextBox 4">
            <a:extLst>
              <a:ext uri="{FF2B5EF4-FFF2-40B4-BE49-F238E27FC236}">
                <a16:creationId xmlns:a16="http://schemas.microsoft.com/office/drawing/2014/main" id="{1D817AA0-A776-460E-A677-83CCEB19B1C4}"/>
              </a:ext>
            </a:extLst>
          </p:cNvPr>
          <p:cNvSpPr txBox="1"/>
          <p:nvPr/>
        </p:nvSpPr>
        <p:spPr>
          <a:xfrm>
            <a:off x="533400" y="4648200"/>
            <a:ext cx="3762528" cy="1200329"/>
          </a:xfrm>
          <a:prstGeom prst="rect">
            <a:avLst/>
          </a:prstGeom>
          <a:noFill/>
        </p:spPr>
        <p:txBody>
          <a:bodyPr wrap="square" rtlCol="0">
            <a:spAutoFit/>
          </a:bodyPr>
          <a:lstStyle/>
          <a:p>
            <a:r>
              <a:rPr lang="en-US" dirty="0"/>
              <a:t>Next tab offers various options – if I choose Norwegian language, for example, that’s exactly what the menu will display.</a:t>
            </a:r>
            <a:endParaRPr lang="en-GB" dirty="0"/>
          </a:p>
        </p:txBody>
      </p:sp>
    </p:spTree>
    <p:extLst>
      <p:ext uri="{BB962C8B-B14F-4D97-AF65-F5344CB8AC3E}">
        <p14:creationId xmlns:p14="http://schemas.microsoft.com/office/powerpoint/2010/main" val="905408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2924D47-1C9F-4673-B856-E98D6F0C555D}"/>
              </a:ext>
            </a:extLst>
          </p:cNvPr>
          <p:cNvPicPr>
            <a:picLocks noChangeAspect="1"/>
          </p:cNvPicPr>
          <p:nvPr/>
        </p:nvPicPr>
        <p:blipFill>
          <a:blip r:embed="rId3"/>
          <a:stretch>
            <a:fillRect/>
          </a:stretch>
        </p:blipFill>
        <p:spPr>
          <a:xfrm>
            <a:off x="228601" y="228600"/>
            <a:ext cx="3886200" cy="3225183"/>
          </a:xfrm>
          <a:prstGeom prst="rect">
            <a:avLst/>
          </a:prstGeom>
        </p:spPr>
      </p:pic>
      <p:pic>
        <p:nvPicPr>
          <p:cNvPr id="3" name="Picture 2">
            <a:extLst>
              <a:ext uri="{FF2B5EF4-FFF2-40B4-BE49-F238E27FC236}">
                <a16:creationId xmlns:a16="http://schemas.microsoft.com/office/drawing/2014/main" id="{D43EE7D5-079E-4CFE-BF77-B45EF7E1990C}"/>
              </a:ext>
            </a:extLst>
          </p:cNvPr>
          <p:cNvPicPr>
            <a:picLocks noChangeAspect="1"/>
          </p:cNvPicPr>
          <p:nvPr/>
        </p:nvPicPr>
        <p:blipFill>
          <a:blip r:embed="rId4"/>
          <a:stretch>
            <a:fillRect/>
          </a:stretch>
        </p:blipFill>
        <p:spPr>
          <a:xfrm>
            <a:off x="2590800" y="3581400"/>
            <a:ext cx="6475964" cy="2652713"/>
          </a:xfrm>
          <a:prstGeom prst="rect">
            <a:avLst/>
          </a:prstGeom>
        </p:spPr>
      </p:pic>
      <p:pic>
        <p:nvPicPr>
          <p:cNvPr id="4" name="Picture 3">
            <a:extLst>
              <a:ext uri="{FF2B5EF4-FFF2-40B4-BE49-F238E27FC236}">
                <a16:creationId xmlns:a16="http://schemas.microsoft.com/office/drawing/2014/main" id="{AC272CC3-FD61-413F-A679-56BCA2144164}"/>
              </a:ext>
            </a:extLst>
          </p:cNvPr>
          <p:cNvPicPr>
            <a:picLocks noChangeAspect="1"/>
          </p:cNvPicPr>
          <p:nvPr/>
        </p:nvPicPr>
        <p:blipFill>
          <a:blip r:embed="rId5"/>
          <a:stretch>
            <a:fillRect/>
          </a:stretch>
        </p:blipFill>
        <p:spPr>
          <a:xfrm>
            <a:off x="4297240" y="250371"/>
            <a:ext cx="4846760" cy="3200400"/>
          </a:xfrm>
          <a:prstGeom prst="rect">
            <a:avLst/>
          </a:prstGeom>
        </p:spPr>
      </p:pic>
      <p:sp>
        <p:nvSpPr>
          <p:cNvPr id="5" name="TextBox 4">
            <a:extLst>
              <a:ext uri="{FF2B5EF4-FFF2-40B4-BE49-F238E27FC236}">
                <a16:creationId xmlns:a16="http://schemas.microsoft.com/office/drawing/2014/main" id="{18D7BBEF-DC2A-4AC2-94D1-37CB70E0D843}"/>
              </a:ext>
            </a:extLst>
          </p:cNvPr>
          <p:cNvSpPr txBox="1"/>
          <p:nvPr/>
        </p:nvSpPr>
        <p:spPr>
          <a:xfrm>
            <a:off x="304800" y="3581400"/>
            <a:ext cx="1981200" cy="2862322"/>
          </a:xfrm>
          <a:prstGeom prst="rect">
            <a:avLst/>
          </a:prstGeom>
          <a:noFill/>
        </p:spPr>
        <p:txBody>
          <a:bodyPr wrap="square" rtlCol="0">
            <a:spAutoFit/>
          </a:bodyPr>
          <a:lstStyle/>
          <a:p>
            <a:r>
              <a:rPr lang="en-US" dirty="0"/>
              <a:t>This shows the content of some of the other Option tabs. Although only one ‘Theme’ color is setup, we will expand that to offer the capability to add multiple HRE themes</a:t>
            </a:r>
            <a:endParaRPr lang="en-GB" dirty="0"/>
          </a:p>
        </p:txBody>
      </p:sp>
    </p:spTree>
    <p:extLst>
      <p:ext uri="{BB962C8B-B14F-4D97-AF65-F5344CB8AC3E}">
        <p14:creationId xmlns:p14="http://schemas.microsoft.com/office/powerpoint/2010/main" val="316807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3F2F3F-741A-4014-82C1-09135541D85D}"/>
              </a:ext>
            </a:extLst>
          </p:cNvPr>
          <p:cNvPicPr>
            <a:picLocks noChangeAspect="1"/>
          </p:cNvPicPr>
          <p:nvPr/>
        </p:nvPicPr>
        <p:blipFill>
          <a:blip r:embed="rId2"/>
          <a:stretch>
            <a:fillRect/>
          </a:stretch>
        </p:blipFill>
        <p:spPr>
          <a:xfrm>
            <a:off x="1752600" y="1765663"/>
            <a:ext cx="3100303" cy="4953000"/>
          </a:xfrm>
          <a:prstGeom prst="rect">
            <a:avLst/>
          </a:prstGeom>
        </p:spPr>
      </p:pic>
      <p:sp>
        <p:nvSpPr>
          <p:cNvPr id="3" name="TextBox 2">
            <a:extLst>
              <a:ext uri="{FF2B5EF4-FFF2-40B4-BE49-F238E27FC236}">
                <a16:creationId xmlns:a16="http://schemas.microsoft.com/office/drawing/2014/main" id="{51F5B6BE-D331-4262-B9D5-9ED76E5DB573}"/>
              </a:ext>
            </a:extLst>
          </p:cNvPr>
          <p:cNvSpPr txBox="1"/>
          <p:nvPr/>
        </p:nvSpPr>
        <p:spPr>
          <a:xfrm>
            <a:off x="475110" y="252549"/>
            <a:ext cx="5087490" cy="1754326"/>
          </a:xfrm>
          <a:prstGeom prst="rect">
            <a:avLst/>
          </a:prstGeom>
          <a:noFill/>
        </p:spPr>
        <p:txBody>
          <a:bodyPr wrap="square" rtlCol="0">
            <a:spAutoFit/>
          </a:bodyPr>
          <a:lstStyle/>
          <a:p>
            <a:r>
              <a:rPr lang="en-US" dirty="0"/>
              <a:t>The Help menu displays the Help Navigator initially.</a:t>
            </a:r>
          </a:p>
          <a:p>
            <a:r>
              <a:rPr lang="en-US" dirty="0"/>
              <a:t>The major entries reflect the main HRE menu items, which open up to show the individual menu entries.</a:t>
            </a:r>
          </a:p>
          <a:p>
            <a:r>
              <a:rPr lang="en-US" dirty="0"/>
              <a:t>The Search tab opens a search screen – here showing the results of a search on the word ‘project’.</a:t>
            </a:r>
            <a:endParaRPr lang="en-GB" dirty="0"/>
          </a:p>
        </p:txBody>
      </p:sp>
      <p:pic>
        <p:nvPicPr>
          <p:cNvPr id="4" name="Picture 3">
            <a:extLst>
              <a:ext uri="{FF2B5EF4-FFF2-40B4-BE49-F238E27FC236}">
                <a16:creationId xmlns:a16="http://schemas.microsoft.com/office/drawing/2014/main" id="{9BA9449A-817C-45DD-9594-F6601211502C}"/>
              </a:ext>
            </a:extLst>
          </p:cNvPr>
          <p:cNvPicPr>
            <a:picLocks noChangeAspect="1"/>
          </p:cNvPicPr>
          <p:nvPr/>
        </p:nvPicPr>
        <p:blipFill>
          <a:blip r:embed="rId3"/>
          <a:stretch>
            <a:fillRect/>
          </a:stretch>
        </p:blipFill>
        <p:spPr>
          <a:xfrm>
            <a:off x="5562600" y="1219200"/>
            <a:ext cx="3395356" cy="5486400"/>
          </a:xfrm>
          <a:prstGeom prst="rect">
            <a:avLst/>
          </a:prstGeom>
        </p:spPr>
      </p:pic>
    </p:spTree>
    <p:extLst>
      <p:ext uri="{BB962C8B-B14F-4D97-AF65-F5344CB8AC3E}">
        <p14:creationId xmlns:p14="http://schemas.microsoft.com/office/powerpoint/2010/main" val="2210246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100FCB-FCCD-490F-8456-C66BCF18AC03}"/>
              </a:ext>
            </a:extLst>
          </p:cNvPr>
          <p:cNvPicPr>
            <a:picLocks noChangeAspect="1"/>
          </p:cNvPicPr>
          <p:nvPr/>
        </p:nvPicPr>
        <p:blipFill>
          <a:blip r:embed="rId3"/>
          <a:stretch>
            <a:fillRect/>
          </a:stretch>
        </p:blipFill>
        <p:spPr>
          <a:xfrm>
            <a:off x="183017" y="553275"/>
            <a:ext cx="2486025" cy="2616507"/>
          </a:xfrm>
          <a:prstGeom prst="rect">
            <a:avLst/>
          </a:prstGeom>
        </p:spPr>
      </p:pic>
      <p:pic>
        <p:nvPicPr>
          <p:cNvPr id="4" name="Picture 3">
            <a:extLst>
              <a:ext uri="{FF2B5EF4-FFF2-40B4-BE49-F238E27FC236}">
                <a16:creationId xmlns:a16="http://schemas.microsoft.com/office/drawing/2014/main" id="{401BCECD-AFD8-46D9-9179-A4F08E403AD9}"/>
              </a:ext>
            </a:extLst>
          </p:cNvPr>
          <p:cNvPicPr>
            <a:picLocks noChangeAspect="1"/>
          </p:cNvPicPr>
          <p:nvPr/>
        </p:nvPicPr>
        <p:blipFill>
          <a:blip r:embed="rId4"/>
          <a:stretch>
            <a:fillRect/>
          </a:stretch>
        </p:blipFill>
        <p:spPr>
          <a:xfrm>
            <a:off x="2342899" y="1219200"/>
            <a:ext cx="6618084" cy="5410200"/>
          </a:xfrm>
          <a:prstGeom prst="rect">
            <a:avLst/>
          </a:prstGeom>
        </p:spPr>
      </p:pic>
      <p:sp>
        <p:nvSpPr>
          <p:cNvPr id="5" name="TextBox 4">
            <a:extLst>
              <a:ext uri="{FF2B5EF4-FFF2-40B4-BE49-F238E27FC236}">
                <a16:creationId xmlns:a16="http://schemas.microsoft.com/office/drawing/2014/main" id="{1501397D-96F4-422D-B04E-809DDEC45DF4}"/>
              </a:ext>
            </a:extLst>
          </p:cNvPr>
          <p:cNvSpPr txBox="1"/>
          <p:nvPr/>
        </p:nvSpPr>
        <p:spPr>
          <a:xfrm>
            <a:off x="2895600" y="538035"/>
            <a:ext cx="5638800" cy="646331"/>
          </a:xfrm>
          <a:prstGeom prst="rect">
            <a:avLst/>
          </a:prstGeom>
          <a:noFill/>
        </p:spPr>
        <p:txBody>
          <a:bodyPr wrap="square" rtlCol="0">
            <a:spAutoFit/>
          </a:bodyPr>
          <a:lstStyle/>
          <a:p>
            <a:r>
              <a:rPr lang="en-US" dirty="0"/>
              <a:t>Selecting an entry in the Help system opens the relevant Help page – here’s the one for project Backup</a:t>
            </a:r>
            <a:endParaRPr lang="en-GB" dirty="0"/>
          </a:p>
        </p:txBody>
      </p:sp>
      <p:sp>
        <p:nvSpPr>
          <p:cNvPr id="6" name="TextBox 5">
            <a:extLst>
              <a:ext uri="{FF2B5EF4-FFF2-40B4-BE49-F238E27FC236}">
                <a16:creationId xmlns:a16="http://schemas.microsoft.com/office/drawing/2014/main" id="{3C7B1684-A06B-4BD6-A1F1-733091C5D536}"/>
              </a:ext>
            </a:extLst>
          </p:cNvPr>
          <p:cNvSpPr txBox="1"/>
          <p:nvPr/>
        </p:nvSpPr>
        <p:spPr>
          <a:xfrm>
            <a:off x="183017" y="3745429"/>
            <a:ext cx="1964076" cy="2308324"/>
          </a:xfrm>
          <a:prstGeom prst="rect">
            <a:avLst/>
          </a:prstGeom>
          <a:noFill/>
        </p:spPr>
        <p:txBody>
          <a:bodyPr wrap="square" rtlCol="0">
            <a:spAutoFit/>
          </a:bodyPr>
          <a:lstStyle/>
          <a:p>
            <a:r>
              <a:rPr lang="en-US" dirty="0"/>
              <a:t>Obviously, selecting the ‘Help’ icon on the HRE Backup screen (or pressing F1) would also open the same Help  page.</a:t>
            </a:r>
            <a:endParaRPr lang="en-GB" dirty="0"/>
          </a:p>
        </p:txBody>
      </p:sp>
    </p:spTree>
    <p:extLst>
      <p:ext uri="{BB962C8B-B14F-4D97-AF65-F5344CB8AC3E}">
        <p14:creationId xmlns:p14="http://schemas.microsoft.com/office/powerpoint/2010/main" val="647181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CC0FCE-B314-4F81-B26E-90174C2EE925}"/>
              </a:ext>
            </a:extLst>
          </p:cNvPr>
          <p:cNvPicPr>
            <a:picLocks noChangeAspect="1"/>
          </p:cNvPicPr>
          <p:nvPr/>
        </p:nvPicPr>
        <p:blipFill>
          <a:blip r:embed="rId2"/>
          <a:stretch>
            <a:fillRect/>
          </a:stretch>
        </p:blipFill>
        <p:spPr>
          <a:xfrm>
            <a:off x="4419600" y="381000"/>
            <a:ext cx="2694953" cy="5491162"/>
          </a:xfrm>
          <a:prstGeom prst="rect">
            <a:avLst/>
          </a:prstGeom>
        </p:spPr>
      </p:pic>
      <p:sp>
        <p:nvSpPr>
          <p:cNvPr id="3" name="TextBox 2">
            <a:extLst>
              <a:ext uri="{FF2B5EF4-FFF2-40B4-BE49-F238E27FC236}">
                <a16:creationId xmlns:a16="http://schemas.microsoft.com/office/drawing/2014/main" id="{EC18F56A-EFB7-4889-BA37-9CA63F34D5C5}"/>
              </a:ext>
            </a:extLst>
          </p:cNvPr>
          <p:cNvSpPr txBox="1"/>
          <p:nvPr/>
        </p:nvSpPr>
        <p:spPr>
          <a:xfrm>
            <a:off x="762000" y="609600"/>
            <a:ext cx="2819400" cy="3693319"/>
          </a:xfrm>
          <a:prstGeom prst="rect">
            <a:avLst/>
          </a:prstGeom>
          <a:noFill/>
        </p:spPr>
        <p:txBody>
          <a:bodyPr wrap="square" rtlCol="0">
            <a:spAutoFit/>
          </a:bodyPr>
          <a:lstStyle/>
          <a:p>
            <a:r>
              <a:rPr lang="en-US" dirty="0"/>
              <a:t>Looking now at the Project menu, we can see there are the expected entries for Open, Close, etc and then at the bottom a list of entries under the heading ‘Recent Projects’.</a:t>
            </a:r>
          </a:p>
          <a:p>
            <a:endParaRPr lang="en-US" dirty="0"/>
          </a:p>
          <a:p>
            <a:r>
              <a:rPr lang="en-US" dirty="0"/>
              <a:t>Although we can use ‘Open Project’ to open any HRE project, it’s much quicker to just click on an entry in the Recent list.</a:t>
            </a:r>
            <a:endParaRPr lang="en-GB" dirty="0"/>
          </a:p>
        </p:txBody>
      </p:sp>
    </p:spTree>
    <p:extLst>
      <p:ext uri="{BB962C8B-B14F-4D97-AF65-F5344CB8AC3E}">
        <p14:creationId xmlns:p14="http://schemas.microsoft.com/office/powerpoint/2010/main" val="2642265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DF9C19-077A-4748-AB26-675C32CAE65F}"/>
              </a:ext>
            </a:extLst>
          </p:cNvPr>
          <p:cNvPicPr>
            <a:picLocks noChangeAspect="1"/>
          </p:cNvPicPr>
          <p:nvPr/>
        </p:nvPicPr>
        <p:blipFill>
          <a:blip r:embed="rId2"/>
          <a:stretch>
            <a:fillRect/>
          </a:stretch>
        </p:blipFill>
        <p:spPr>
          <a:xfrm>
            <a:off x="5638800" y="1981200"/>
            <a:ext cx="2244799" cy="4495800"/>
          </a:xfrm>
          <a:prstGeom prst="rect">
            <a:avLst/>
          </a:prstGeom>
        </p:spPr>
      </p:pic>
      <p:sp>
        <p:nvSpPr>
          <p:cNvPr id="3" name="TextBox 2">
            <a:extLst>
              <a:ext uri="{FF2B5EF4-FFF2-40B4-BE49-F238E27FC236}">
                <a16:creationId xmlns:a16="http://schemas.microsoft.com/office/drawing/2014/main" id="{F8DB7822-F4C0-492B-AD7E-0CAD76D11957}"/>
              </a:ext>
            </a:extLst>
          </p:cNvPr>
          <p:cNvSpPr txBox="1"/>
          <p:nvPr/>
        </p:nvSpPr>
        <p:spPr>
          <a:xfrm>
            <a:off x="491779" y="381000"/>
            <a:ext cx="8001000" cy="646331"/>
          </a:xfrm>
          <a:prstGeom prst="rect">
            <a:avLst/>
          </a:prstGeom>
          <a:noFill/>
        </p:spPr>
        <p:txBody>
          <a:bodyPr wrap="square" rtlCol="0">
            <a:spAutoFit/>
          </a:bodyPr>
          <a:lstStyle/>
          <a:p>
            <a:r>
              <a:rPr lang="en-US" dirty="0"/>
              <a:t>If we now open some projects, a number of things happen. </a:t>
            </a:r>
          </a:p>
          <a:p>
            <a:r>
              <a:rPr lang="en-US" dirty="0"/>
              <a:t>First, the full menu appears:</a:t>
            </a:r>
            <a:endParaRPr lang="en-GB" dirty="0"/>
          </a:p>
        </p:txBody>
      </p:sp>
      <p:pic>
        <p:nvPicPr>
          <p:cNvPr id="4" name="Picture 3">
            <a:extLst>
              <a:ext uri="{FF2B5EF4-FFF2-40B4-BE49-F238E27FC236}">
                <a16:creationId xmlns:a16="http://schemas.microsoft.com/office/drawing/2014/main" id="{B9CA5BB0-C58A-409D-B99A-260161813C62}"/>
              </a:ext>
            </a:extLst>
          </p:cNvPr>
          <p:cNvPicPr>
            <a:picLocks noChangeAspect="1"/>
          </p:cNvPicPr>
          <p:nvPr/>
        </p:nvPicPr>
        <p:blipFill>
          <a:blip r:embed="rId3"/>
          <a:stretch>
            <a:fillRect/>
          </a:stretch>
        </p:blipFill>
        <p:spPr>
          <a:xfrm>
            <a:off x="513295" y="1067258"/>
            <a:ext cx="8305800" cy="834005"/>
          </a:xfrm>
          <a:prstGeom prst="rect">
            <a:avLst/>
          </a:prstGeom>
        </p:spPr>
      </p:pic>
      <p:sp>
        <p:nvSpPr>
          <p:cNvPr id="5" name="TextBox 4">
            <a:extLst>
              <a:ext uri="{FF2B5EF4-FFF2-40B4-BE49-F238E27FC236}">
                <a16:creationId xmlns:a16="http://schemas.microsoft.com/office/drawing/2014/main" id="{EA600CB7-A173-405A-85A7-B9EFF74E8BD1}"/>
              </a:ext>
            </a:extLst>
          </p:cNvPr>
          <p:cNvSpPr txBox="1"/>
          <p:nvPr/>
        </p:nvSpPr>
        <p:spPr>
          <a:xfrm>
            <a:off x="522259" y="2133600"/>
            <a:ext cx="3352800" cy="3970318"/>
          </a:xfrm>
          <a:prstGeom prst="rect">
            <a:avLst/>
          </a:prstGeom>
          <a:noFill/>
        </p:spPr>
        <p:txBody>
          <a:bodyPr wrap="square" rtlCol="0">
            <a:spAutoFit/>
          </a:bodyPr>
          <a:lstStyle/>
          <a:p>
            <a:r>
              <a:rPr lang="en-US" dirty="0"/>
              <a:t>Also, the project menu’s Recent Project list reflects which projects we’ve opened:</a:t>
            </a:r>
          </a:p>
          <a:p>
            <a:endParaRPr lang="en-US" dirty="0"/>
          </a:p>
          <a:p>
            <a:endParaRPr lang="en-US" dirty="0"/>
          </a:p>
          <a:p>
            <a:endParaRPr lang="en-US" dirty="0"/>
          </a:p>
          <a:p>
            <a:endParaRPr lang="en-US" dirty="0"/>
          </a:p>
          <a:p>
            <a:r>
              <a:rPr lang="en-US" dirty="0"/>
              <a:t>Notice we’ve opened 3 projects – but which one is the ‘active one’? (by ‘active’ we mean which one is in read/write mode OR, which one will be the focus of any further activity like starting some other function).</a:t>
            </a:r>
            <a:endParaRPr lang="en-GB" dirty="0"/>
          </a:p>
        </p:txBody>
      </p:sp>
      <p:cxnSp>
        <p:nvCxnSpPr>
          <p:cNvPr id="7" name="Straight Arrow Connector 6">
            <a:extLst>
              <a:ext uri="{FF2B5EF4-FFF2-40B4-BE49-F238E27FC236}">
                <a16:creationId xmlns:a16="http://schemas.microsoft.com/office/drawing/2014/main" id="{65AC7DE0-D608-4DC7-9ACA-C44F2E7A3E0A}"/>
              </a:ext>
            </a:extLst>
          </p:cNvPr>
          <p:cNvCxnSpPr>
            <a:cxnSpLocks/>
          </p:cNvCxnSpPr>
          <p:nvPr/>
        </p:nvCxnSpPr>
        <p:spPr>
          <a:xfrm>
            <a:off x="2198659" y="2819400"/>
            <a:ext cx="3668741" cy="2743200"/>
          </a:xfrm>
          <a:prstGeom prst="straightConnector1">
            <a:avLst/>
          </a:prstGeom>
          <a:ln w="28575">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3480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C41034-50A6-4CCD-9EDE-472B0AD43BA2}"/>
              </a:ext>
            </a:extLst>
          </p:cNvPr>
          <p:cNvPicPr>
            <a:picLocks noChangeAspect="1"/>
          </p:cNvPicPr>
          <p:nvPr/>
        </p:nvPicPr>
        <p:blipFill>
          <a:blip r:embed="rId2"/>
          <a:stretch>
            <a:fillRect/>
          </a:stretch>
        </p:blipFill>
        <p:spPr>
          <a:xfrm>
            <a:off x="4953000" y="2652950"/>
            <a:ext cx="3371850" cy="3600450"/>
          </a:xfrm>
          <a:prstGeom prst="rect">
            <a:avLst/>
          </a:prstGeom>
        </p:spPr>
      </p:pic>
      <p:pic>
        <p:nvPicPr>
          <p:cNvPr id="3" name="Picture 2">
            <a:extLst>
              <a:ext uri="{FF2B5EF4-FFF2-40B4-BE49-F238E27FC236}">
                <a16:creationId xmlns:a16="http://schemas.microsoft.com/office/drawing/2014/main" id="{AE0A6D1D-A247-4307-B3CC-697F918C19F7}"/>
              </a:ext>
            </a:extLst>
          </p:cNvPr>
          <p:cNvPicPr>
            <a:picLocks noChangeAspect="1"/>
          </p:cNvPicPr>
          <p:nvPr/>
        </p:nvPicPr>
        <p:blipFill>
          <a:blip r:embed="rId3"/>
          <a:stretch>
            <a:fillRect/>
          </a:stretch>
        </p:blipFill>
        <p:spPr>
          <a:xfrm>
            <a:off x="533400" y="1138237"/>
            <a:ext cx="6934200" cy="929977"/>
          </a:xfrm>
          <a:prstGeom prst="rect">
            <a:avLst/>
          </a:prstGeom>
        </p:spPr>
      </p:pic>
      <p:sp>
        <p:nvSpPr>
          <p:cNvPr id="4" name="TextBox 3">
            <a:extLst>
              <a:ext uri="{FF2B5EF4-FFF2-40B4-BE49-F238E27FC236}">
                <a16:creationId xmlns:a16="http://schemas.microsoft.com/office/drawing/2014/main" id="{4A8DEED2-71AF-475B-BEB6-89093929EB93}"/>
              </a:ext>
            </a:extLst>
          </p:cNvPr>
          <p:cNvSpPr txBox="1"/>
          <p:nvPr/>
        </p:nvSpPr>
        <p:spPr>
          <a:xfrm>
            <a:off x="457200" y="604600"/>
            <a:ext cx="7241278" cy="369332"/>
          </a:xfrm>
          <a:prstGeom prst="rect">
            <a:avLst/>
          </a:prstGeom>
          <a:noFill/>
        </p:spPr>
        <p:txBody>
          <a:bodyPr wrap="none" rtlCol="0">
            <a:spAutoFit/>
          </a:bodyPr>
          <a:lstStyle/>
          <a:p>
            <a:r>
              <a:rPr lang="en-US" dirty="0"/>
              <a:t>The answer is given to us in the HRE Status bar, at the bottom of the screen:</a:t>
            </a:r>
            <a:endParaRPr lang="en-GB" dirty="0"/>
          </a:p>
        </p:txBody>
      </p:sp>
      <p:sp>
        <p:nvSpPr>
          <p:cNvPr id="5" name="TextBox 4">
            <a:extLst>
              <a:ext uri="{FF2B5EF4-FFF2-40B4-BE49-F238E27FC236}">
                <a16:creationId xmlns:a16="http://schemas.microsoft.com/office/drawing/2014/main" id="{DA7A97B2-AB4E-4EF2-B7E7-38BAF1EB2D6C}"/>
              </a:ext>
            </a:extLst>
          </p:cNvPr>
          <p:cNvSpPr txBox="1"/>
          <p:nvPr/>
        </p:nvSpPr>
        <p:spPr>
          <a:xfrm>
            <a:off x="762001" y="2652950"/>
            <a:ext cx="2971800" cy="2308324"/>
          </a:xfrm>
          <a:prstGeom prst="rect">
            <a:avLst/>
          </a:prstGeom>
          <a:noFill/>
        </p:spPr>
        <p:txBody>
          <a:bodyPr wrap="square" rtlCol="0">
            <a:spAutoFit/>
          </a:bodyPr>
          <a:lstStyle/>
          <a:p>
            <a:r>
              <a:rPr lang="en-US" dirty="0"/>
              <a:t>But you’re probably also wondering what the strange ‘P’ symbol is at the left-end of the menu – hovering the mouse over that gives you the answer AND enables you to change the Active Project with one click.</a:t>
            </a:r>
            <a:endParaRPr lang="en-GB" dirty="0"/>
          </a:p>
        </p:txBody>
      </p:sp>
      <p:cxnSp>
        <p:nvCxnSpPr>
          <p:cNvPr id="7" name="Straight Arrow Connector 6">
            <a:extLst>
              <a:ext uri="{FF2B5EF4-FFF2-40B4-BE49-F238E27FC236}">
                <a16:creationId xmlns:a16="http://schemas.microsoft.com/office/drawing/2014/main" id="{63437BB1-F4B4-4DBE-80BD-67D3C8D35891}"/>
              </a:ext>
            </a:extLst>
          </p:cNvPr>
          <p:cNvCxnSpPr>
            <a:cxnSpLocks/>
          </p:cNvCxnSpPr>
          <p:nvPr/>
        </p:nvCxnSpPr>
        <p:spPr>
          <a:xfrm flipV="1">
            <a:off x="3701144" y="3352800"/>
            <a:ext cx="1175656" cy="53779"/>
          </a:xfrm>
          <a:prstGeom prst="straightConnector1">
            <a:avLst/>
          </a:prstGeom>
          <a:ln w="2540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8922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C4F59A-D6FF-4C8B-992D-4F8A7589B275}"/>
              </a:ext>
            </a:extLst>
          </p:cNvPr>
          <p:cNvSpPr txBox="1"/>
          <p:nvPr/>
        </p:nvSpPr>
        <p:spPr>
          <a:xfrm>
            <a:off x="685800" y="609600"/>
            <a:ext cx="7391400" cy="4893647"/>
          </a:xfrm>
          <a:prstGeom prst="rect">
            <a:avLst/>
          </a:prstGeom>
          <a:noFill/>
        </p:spPr>
        <p:txBody>
          <a:bodyPr wrap="square" rtlCol="0">
            <a:spAutoFit/>
          </a:bodyPr>
          <a:lstStyle/>
          <a:p>
            <a:r>
              <a:rPr lang="en-US" sz="2400" dirty="0"/>
              <a:t>So now you’re probably wondering why nothing else appeared when we opened any of those 3 projects and in fact why nothing appeared when we opened HRE itself. This is because it depends on the Settings as to what happens. I purposely had the setting ‘Open last used project at HRE startup’ turned OFF, so we didn’t get distracted with other screens appearing.</a:t>
            </a:r>
          </a:p>
          <a:p>
            <a:endParaRPr lang="en-US" sz="2400" dirty="0"/>
          </a:p>
          <a:p>
            <a:r>
              <a:rPr lang="en-US" sz="2400" dirty="0"/>
              <a:t>HRE also remembers what screens were open last time you closed a project, so as I had closed all screens before closing these projects, nothing re-appeared at open time.</a:t>
            </a:r>
          </a:p>
          <a:p>
            <a:endParaRPr lang="en-US" sz="2400" dirty="0"/>
          </a:p>
          <a:p>
            <a:r>
              <a:rPr lang="en-US" sz="2400" dirty="0"/>
              <a:t>So we’ll now explore the Viewpoint screens.</a:t>
            </a:r>
            <a:endParaRPr lang="en-GB" sz="2400" dirty="0"/>
          </a:p>
        </p:txBody>
      </p:sp>
    </p:spTree>
    <p:extLst>
      <p:ext uri="{BB962C8B-B14F-4D97-AF65-F5344CB8AC3E}">
        <p14:creationId xmlns:p14="http://schemas.microsoft.com/office/powerpoint/2010/main" val="3082673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B25B85-1CC5-48BA-94DD-3E58F664455B}"/>
              </a:ext>
            </a:extLst>
          </p:cNvPr>
          <p:cNvSpPr txBox="1"/>
          <p:nvPr/>
        </p:nvSpPr>
        <p:spPr>
          <a:xfrm>
            <a:off x="455579" y="699795"/>
            <a:ext cx="7696200" cy="923330"/>
          </a:xfrm>
          <a:prstGeom prst="rect">
            <a:avLst/>
          </a:prstGeom>
          <a:noFill/>
        </p:spPr>
        <p:txBody>
          <a:bodyPr wrap="square" rtlCol="0">
            <a:spAutoFit/>
          </a:bodyPr>
          <a:lstStyle/>
          <a:p>
            <a:r>
              <a:rPr lang="en-US" dirty="0"/>
              <a:t>If we open the Person Viewpoint (remembering the Active Project is the TMG Sample project) we get something like this:</a:t>
            </a:r>
          </a:p>
          <a:p>
            <a:endParaRPr lang="en-GB" dirty="0"/>
          </a:p>
        </p:txBody>
      </p:sp>
      <p:pic>
        <p:nvPicPr>
          <p:cNvPr id="3" name="Picture 2">
            <a:extLst>
              <a:ext uri="{FF2B5EF4-FFF2-40B4-BE49-F238E27FC236}">
                <a16:creationId xmlns:a16="http://schemas.microsoft.com/office/drawing/2014/main" id="{23995642-7A92-493D-B657-91B082E5B52C}"/>
              </a:ext>
            </a:extLst>
          </p:cNvPr>
          <p:cNvPicPr>
            <a:picLocks noChangeAspect="1"/>
          </p:cNvPicPr>
          <p:nvPr/>
        </p:nvPicPr>
        <p:blipFill>
          <a:blip r:embed="rId2"/>
          <a:stretch>
            <a:fillRect/>
          </a:stretch>
        </p:blipFill>
        <p:spPr>
          <a:xfrm>
            <a:off x="455579" y="1752600"/>
            <a:ext cx="8232842" cy="2399119"/>
          </a:xfrm>
          <a:prstGeom prst="rect">
            <a:avLst/>
          </a:prstGeom>
        </p:spPr>
      </p:pic>
      <p:sp>
        <p:nvSpPr>
          <p:cNvPr id="4" name="TextBox 3">
            <a:extLst>
              <a:ext uri="{FF2B5EF4-FFF2-40B4-BE49-F238E27FC236}">
                <a16:creationId xmlns:a16="http://schemas.microsoft.com/office/drawing/2014/main" id="{244EC83F-CAD9-4C7B-B5A0-8E92E4C79730}"/>
              </a:ext>
            </a:extLst>
          </p:cNvPr>
          <p:cNvSpPr txBox="1"/>
          <p:nvPr/>
        </p:nvSpPr>
        <p:spPr>
          <a:xfrm>
            <a:off x="455579" y="4495800"/>
            <a:ext cx="8077200" cy="1754326"/>
          </a:xfrm>
          <a:prstGeom prst="rect">
            <a:avLst/>
          </a:prstGeom>
          <a:noFill/>
        </p:spPr>
        <p:txBody>
          <a:bodyPr wrap="square" rtlCol="0">
            <a:spAutoFit/>
          </a:bodyPr>
          <a:lstStyle/>
          <a:p>
            <a:r>
              <a:rPr lang="en-US" dirty="0"/>
              <a:t>Notice that the project that owns this Viewpoint is in the title of the screen.</a:t>
            </a:r>
          </a:p>
          <a:p>
            <a:r>
              <a:rPr lang="en-US" dirty="0"/>
              <a:t>Each of the little triangle markers can be clicked to open up the relevant sub-panel, as we’ll show next.</a:t>
            </a:r>
          </a:p>
          <a:p>
            <a:endParaRPr lang="en-US" dirty="0"/>
          </a:p>
          <a:p>
            <a:r>
              <a:rPr lang="en-US" dirty="0"/>
              <a:t>You may have up to 5 Viewpoints open for each project, so with 3 projects open you could have 15 Viewpoints on your screen!</a:t>
            </a:r>
            <a:endParaRPr lang="en-GB" dirty="0"/>
          </a:p>
        </p:txBody>
      </p:sp>
    </p:spTree>
    <p:extLst>
      <p:ext uri="{BB962C8B-B14F-4D97-AF65-F5344CB8AC3E}">
        <p14:creationId xmlns:p14="http://schemas.microsoft.com/office/powerpoint/2010/main" val="3210988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827A13-01FA-418F-A97D-348C8BDE5BAE}"/>
              </a:ext>
            </a:extLst>
          </p:cNvPr>
          <p:cNvSpPr txBox="1"/>
          <p:nvPr/>
        </p:nvSpPr>
        <p:spPr>
          <a:xfrm>
            <a:off x="685800" y="457200"/>
            <a:ext cx="8077200" cy="646331"/>
          </a:xfrm>
          <a:prstGeom prst="rect">
            <a:avLst/>
          </a:prstGeom>
          <a:noFill/>
        </p:spPr>
        <p:txBody>
          <a:bodyPr wrap="square" rtlCol="0">
            <a:spAutoFit/>
          </a:bodyPr>
          <a:lstStyle/>
          <a:p>
            <a:r>
              <a:rPr lang="en-US" dirty="0"/>
              <a:t>Here we’ve opened up the Events section.  It starts with only 5 rows showing, but you can expand (or shrink) the table size by use of the ‘+/-’ buttons.</a:t>
            </a:r>
            <a:endParaRPr lang="en-GB" dirty="0"/>
          </a:p>
        </p:txBody>
      </p:sp>
      <p:pic>
        <p:nvPicPr>
          <p:cNvPr id="4" name="Picture 3">
            <a:extLst>
              <a:ext uri="{FF2B5EF4-FFF2-40B4-BE49-F238E27FC236}">
                <a16:creationId xmlns:a16="http://schemas.microsoft.com/office/drawing/2014/main" id="{D2121A29-9BA1-41DA-8F3C-889E181A00F7}"/>
              </a:ext>
            </a:extLst>
          </p:cNvPr>
          <p:cNvPicPr>
            <a:picLocks noChangeAspect="1"/>
          </p:cNvPicPr>
          <p:nvPr/>
        </p:nvPicPr>
        <p:blipFill>
          <a:blip r:embed="rId3"/>
          <a:stretch>
            <a:fillRect/>
          </a:stretch>
        </p:blipFill>
        <p:spPr>
          <a:xfrm>
            <a:off x="484678" y="1295400"/>
            <a:ext cx="8174644" cy="4724400"/>
          </a:xfrm>
          <a:prstGeom prst="rect">
            <a:avLst/>
          </a:prstGeom>
        </p:spPr>
      </p:pic>
    </p:spTree>
    <p:extLst>
      <p:ext uri="{BB962C8B-B14F-4D97-AF65-F5344CB8AC3E}">
        <p14:creationId xmlns:p14="http://schemas.microsoft.com/office/powerpoint/2010/main" val="4125798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827A13-01FA-418F-A97D-348C8BDE5BAE}"/>
              </a:ext>
            </a:extLst>
          </p:cNvPr>
          <p:cNvSpPr txBox="1"/>
          <p:nvPr/>
        </p:nvSpPr>
        <p:spPr>
          <a:xfrm>
            <a:off x="685800" y="457200"/>
            <a:ext cx="8077200" cy="923330"/>
          </a:xfrm>
          <a:prstGeom prst="rect">
            <a:avLst/>
          </a:prstGeom>
          <a:noFill/>
        </p:spPr>
        <p:txBody>
          <a:bodyPr wrap="square" rtlCol="0">
            <a:spAutoFit/>
          </a:bodyPr>
          <a:lstStyle/>
          <a:p>
            <a:r>
              <a:rPr lang="en-US" dirty="0"/>
              <a:t>Here we’ve opened up some of the Relatives section (which is itself 5 sub-panels), which show the relevant details of each generation before and after the subject person.</a:t>
            </a:r>
            <a:endParaRPr lang="en-GB" dirty="0"/>
          </a:p>
        </p:txBody>
      </p:sp>
      <p:pic>
        <p:nvPicPr>
          <p:cNvPr id="5" name="Picture 4">
            <a:extLst>
              <a:ext uri="{FF2B5EF4-FFF2-40B4-BE49-F238E27FC236}">
                <a16:creationId xmlns:a16="http://schemas.microsoft.com/office/drawing/2014/main" id="{ABC469E5-DB3E-4744-9A51-616C1DC5FD93}"/>
              </a:ext>
            </a:extLst>
          </p:cNvPr>
          <p:cNvPicPr>
            <a:picLocks noChangeAspect="1"/>
          </p:cNvPicPr>
          <p:nvPr/>
        </p:nvPicPr>
        <p:blipFill>
          <a:blip r:embed="rId3"/>
          <a:stretch>
            <a:fillRect/>
          </a:stretch>
        </p:blipFill>
        <p:spPr>
          <a:xfrm>
            <a:off x="676416" y="1404479"/>
            <a:ext cx="7791167" cy="5163832"/>
          </a:xfrm>
          <a:prstGeom prst="rect">
            <a:avLst/>
          </a:prstGeom>
        </p:spPr>
      </p:pic>
    </p:spTree>
    <p:extLst>
      <p:ext uri="{BB962C8B-B14F-4D97-AF65-F5344CB8AC3E}">
        <p14:creationId xmlns:p14="http://schemas.microsoft.com/office/powerpoint/2010/main" val="26082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827A13-01FA-418F-A97D-348C8BDE5BAE}"/>
              </a:ext>
            </a:extLst>
          </p:cNvPr>
          <p:cNvSpPr txBox="1"/>
          <p:nvPr/>
        </p:nvSpPr>
        <p:spPr>
          <a:xfrm>
            <a:off x="685800" y="457200"/>
            <a:ext cx="8077200" cy="1754326"/>
          </a:xfrm>
          <a:prstGeom prst="rect">
            <a:avLst/>
          </a:prstGeom>
          <a:noFill/>
        </p:spPr>
        <p:txBody>
          <a:bodyPr wrap="square" rtlCol="0">
            <a:spAutoFit/>
          </a:bodyPr>
          <a:lstStyle/>
          <a:p>
            <a:r>
              <a:rPr lang="en-US" dirty="0"/>
              <a:t>There are 2 more Viewpoint screens – Location and Event – although we are not yet populating them. But this gives you some idea of what we mean by differing views of data.  If we had selected a Location from the Person Viewpoint and created its Location view it would fill in this screen, so that the Events panel would show all Events at this location and People panel would list all the people associated with these events: - </a:t>
            </a:r>
            <a:endParaRPr lang="en-GB" dirty="0"/>
          </a:p>
        </p:txBody>
      </p:sp>
      <p:pic>
        <p:nvPicPr>
          <p:cNvPr id="4" name="Picture 3">
            <a:extLst>
              <a:ext uri="{FF2B5EF4-FFF2-40B4-BE49-F238E27FC236}">
                <a16:creationId xmlns:a16="http://schemas.microsoft.com/office/drawing/2014/main" id="{AB9F4FA1-6B59-4253-AD8F-D687A899D2AD}"/>
              </a:ext>
            </a:extLst>
          </p:cNvPr>
          <p:cNvPicPr>
            <a:picLocks noChangeAspect="1"/>
          </p:cNvPicPr>
          <p:nvPr/>
        </p:nvPicPr>
        <p:blipFill>
          <a:blip r:embed="rId3"/>
          <a:stretch>
            <a:fillRect/>
          </a:stretch>
        </p:blipFill>
        <p:spPr>
          <a:xfrm>
            <a:off x="685800" y="2211526"/>
            <a:ext cx="8153400" cy="1354385"/>
          </a:xfrm>
          <a:prstGeom prst="rect">
            <a:avLst/>
          </a:prstGeom>
        </p:spPr>
      </p:pic>
      <p:pic>
        <p:nvPicPr>
          <p:cNvPr id="7" name="Picture 6">
            <a:extLst>
              <a:ext uri="{FF2B5EF4-FFF2-40B4-BE49-F238E27FC236}">
                <a16:creationId xmlns:a16="http://schemas.microsoft.com/office/drawing/2014/main" id="{6520F645-9FE6-417B-8A2E-A500F8D0873B}"/>
              </a:ext>
            </a:extLst>
          </p:cNvPr>
          <p:cNvPicPr>
            <a:picLocks noChangeAspect="1"/>
          </p:cNvPicPr>
          <p:nvPr/>
        </p:nvPicPr>
        <p:blipFill>
          <a:blip r:embed="rId4"/>
          <a:stretch>
            <a:fillRect/>
          </a:stretch>
        </p:blipFill>
        <p:spPr>
          <a:xfrm>
            <a:off x="628972" y="5029200"/>
            <a:ext cx="8135005" cy="1371600"/>
          </a:xfrm>
          <a:prstGeom prst="rect">
            <a:avLst/>
          </a:prstGeom>
        </p:spPr>
      </p:pic>
      <p:sp>
        <p:nvSpPr>
          <p:cNvPr id="8" name="TextBox 7">
            <a:extLst>
              <a:ext uri="{FF2B5EF4-FFF2-40B4-BE49-F238E27FC236}">
                <a16:creationId xmlns:a16="http://schemas.microsoft.com/office/drawing/2014/main" id="{A786FE34-CC3A-4FB8-948F-27530BF706B1}"/>
              </a:ext>
            </a:extLst>
          </p:cNvPr>
          <p:cNvSpPr txBox="1"/>
          <p:nvPr/>
        </p:nvSpPr>
        <p:spPr>
          <a:xfrm>
            <a:off x="628972" y="4267200"/>
            <a:ext cx="8077200" cy="646331"/>
          </a:xfrm>
          <a:prstGeom prst="rect">
            <a:avLst/>
          </a:prstGeom>
          <a:noFill/>
        </p:spPr>
        <p:txBody>
          <a:bodyPr wrap="square" rtlCol="0">
            <a:spAutoFit/>
          </a:bodyPr>
          <a:lstStyle/>
          <a:p>
            <a:r>
              <a:rPr lang="en-US" dirty="0"/>
              <a:t>Likewise, the Event Viewpoint would give you all the things (including people) associated with the event:</a:t>
            </a:r>
            <a:endParaRPr lang="en-GB" dirty="0"/>
          </a:p>
        </p:txBody>
      </p:sp>
    </p:spTree>
    <p:extLst>
      <p:ext uri="{BB962C8B-B14F-4D97-AF65-F5344CB8AC3E}">
        <p14:creationId xmlns:p14="http://schemas.microsoft.com/office/powerpoint/2010/main" val="1038405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95490B-4339-4515-8EEF-A57B7BE79E8A}"/>
              </a:ext>
            </a:extLst>
          </p:cNvPr>
          <p:cNvPicPr>
            <a:picLocks noChangeAspect="1"/>
          </p:cNvPicPr>
          <p:nvPr/>
        </p:nvPicPr>
        <p:blipFill>
          <a:blip r:embed="rId3"/>
          <a:stretch>
            <a:fillRect/>
          </a:stretch>
        </p:blipFill>
        <p:spPr>
          <a:xfrm>
            <a:off x="304800" y="1524000"/>
            <a:ext cx="8534400" cy="5004219"/>
          </a:xfrm>
          <a:prstGeom prst="rect">
            <a:avLst/>
          </a:prstGeom>
        </p:spPr>
      </p:pic>
      <p:sp>
        <p:nvSpPr>
          <p:cNvPr id="3" name="TextBox 2">
            <a:extLst>
              <a:ext uri="{FF2B5EF4-FFF2-40B4-BE49-F238E27FC236}">
                <a16:creationId xmlns:a16="http://schemas.microsoft.com/office/drawing/2014/main" id="{2AAB3ED7-84EB-465A-9C2B-9B47D21D2D71}"/>
              </a:ext>
            </a:extLst>
          </p:cNvPr>
          <p:cNvSpPr txBox="1"/>
          <p:nvPr/>
        </p:nvSpPr>
        <p:spPr>
          <a:xfrm>
            <a:off x="381000" y="533400"/>
            <a:ext cx="8382000" cy="646331"/>
          </a:xfrm>
          <a:prstGeom prst="rect">
            <a:avLst/>
          </a:prstGeom>
          <a:noFill/>
        </p:spPr>
        <p:txBody>
          <a:bodyPr wrap="square" rtlCol="0">
            <a:spAutoFit/>
          </a:bodyPr>
          <a:lstStyle/>
          <a:p>
            <a:r>
              <a:rPr lang="en-US" dirty="0"/>
              <a:t>Next is the Person Selector – this is like the TMG View Person (or ‘picklist’) combined with a sub-screen on the right that acts to replace the Project Explorer.</a:t>
            </a:r>
            <a:endParaRPr lang="en-GB" dirty="0"/>
          </a:p>
        </p:txBody>
      </p:sp>
    </p:spTree>
    <p:extLst>
      <p:ext uri="{BB962C8B-B14F-4D97-AF65-F5344CB8AC3E}">
        <p14:creationId xmlns:p14="http://schemas.microsoft.com/office/powerpoint/2010/main" val="2229615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9FF635-9808-49FD-92AB-CB85E871081F}"/>
              </a:ext>
            </a:extLst>
          </p:cNvPr>
          <p:cNvPicPr>
            <a:picLocks noChangeAspect="1"/>
          </p:cNvPicPr>
          <p:nvPr/>
        </p:nvPicPr>
        <p:blipFill>
          <a:blip r:embed="rId2"/>
          <a:stretch>
            <a:fillRect/>
          </a:stretch>
        </p:blipFill>
        <p:spPr>
          <a:xfrm>
            <a:off x="3962400" y="457200"/>
            <a:ext cx="4946064" cy="5720347"/>
          </a:xfrm>
          <a:prstGeom prst="rect">
            <a:avLst/>
          </a:prstGeom>
        </p:spPr>
      </p:pic>
      <p:sp>
        <p:nvSpPr>
          <p:cNvPr id="3" name="TextBox 2">
            <a:extLst>
              <a:ext uri="{FF2B5EF4-FFF2-40B4-BE49-F238E27FC236}">
                <a16:creationId xmlns:a16="http://schemas.microsoft.com/office/drawing/2014/main" id="{A9FE3AF7-0F53-4C0C-9774-058E1436AB64}"/>
              </a:ext>
            </a:extLst>
          </p:cNvPr>
          <p:cNvSpPr txBox="1"/>
          <p:nvPr/>
        </p:nvSpPr>
        <p:spPr>
          <a:xfrm>
            <a:off x="533400" y="609600"/>
            <a:ext cx="2895600" cy="3970318"/>
          </a:xfrm>
          <a:prstGeom prst="rect">
            <a:avLst/>
          </a:prstGeom>
          <a:noFill/>
        </p:spPr>
        <p:txBody>
          <a:bodyPr wrap="square" rtlCol="0">
            <a:spAutoFit/>
          </a:bodyPr>
          <a:lstStyle/>
          <a:p>
            <a:r>
              <a:rPr lang="en-US" dirty="0"/>
              <a:t>The right-hand tree facility can be used to display Ancestors or Descendants by use of the Expand/Collapse buttons or use of the +, - buttons within the tree.</a:t>
            </a:r>
          </a:p>
          <a:p>
            <a:endParaRPr lang="en-US" dirty="0"/>
          </a:p>
          <a:p>
            <a:endParaRPr lang="en-US" dirty="0"/>
          </a:p>
          <a:p>
            <a:endParaRPr lang="en-US" dirty="0"/>
          </a:p>
          <a:p>
            <a:endParaRPr lang="en-US" dirty="0"/>
          </a:p>
          <a:p>
            <a:endParaRPr lang="en-US" dirty="0"/>
          </a:p>
          <a:p>
            <a:endParaRPr lang="en-US" dirty="0"/>
          </a:p>
          <a:p>
            <a:r>
              <a:rPr lang="en-US" dirty="0"/>
              <a:t>Selecting a person allows display of their Partner:</a:t>
            </a:r>
            <a:endParaRPr lang="en-GB" dirty="0"/>
          </a:p>
        </p:txBody>
      </p:sp>
      <p:pic>
        <p:nvPicPr>
          <p:cNvPr id="4" name="Picture 3">
            <a:extLst>
              <a:ext uri="{FF2B5EF4-FFF2-40B4-BE49-F238E27FC236}">
                <a16:creationId xmlns:a16="http://schemas.microsoft.com/office/drawing/2014/main" id="{11271362-7EAE-42A2-812B-60FF31355CD7}"/>
              </a:ext>
            </a:extLst>
          </p:cNvPr>
          <p:cNvPicPr>
            <a:picLocks noChangeAspect="1"/>
          </p:cNvPicPr>
          <p:nvPr/>
        </p:nvPicPr>
        <p:blipFill>
          <a:blip r:embed="rId3"/>
          <a:stretch>
            <a:fillRect/>
          </a:stretch>
        </p:blipFill>
        <p:spPr>
          <a:xfrm>
            <a:off x="381000" y="4800600"/>
            <a:ext cx="3471863" cy="1288584"/>
          </a:xfrm>
          <a:prstGeom prst="rect">
            <a:avLst/>
          </a:prstGeom>
        </p:spPr>
      </p:pic>
    </p:spTree>
    <p:extLst>
      <p:ext uri="{BB962C8B-B14F-4D97-AF65-F5344CB8AC3E}">
        <p14:creationId xmlns:p14="http://schemas.microsoft.com/office/powerpoint/2010/main" val="405412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4738EB-A4BE-4CF4-9B93-573FA273CF4E}"/>
              </a:ext>
            </a:extLst>
          </p:cNvPr>
          <p:cNvSpPr txBox="1"/>
          <p:nvPr/>
        </p:nvSpPr>
        <p:spPr>
          <a:xfrm>
            <a:off x="533400" y="470674"/>
            <a:ext cx="5638800" cy="646331"/>
          </a:xfrm>
          <a:prstGeom prst="rect">
            <a:avLst/>
          </a:prstGeom>
          <a:noFill/>
        </p:spPr>
        <p:txBody>
          <a:bodyPr wrap="square" rtlCol="0">
            <a:spAutoFit/>
          </a:bodyPr>
          <a:lstStyle/>
          <a:p>
            <a:r>
              <a:rPr lang="en-US" dirty="0"/>
              <a:t>Lastly, a word about the icons appearing in the various screen toolbars, like these. The ? Icon is always for Help.</a:t>
            </a:r>
            <a:endParaRPr lang="en-GB" dirty="0"/>
          </a:p>
        </p:txBody>
      </p:sp>
      <p:pic>
        <p:nvPicPr>
          <p:cNvPr id="3" name="Picture 2">
            <a:extLst>
              <a:ext uri="{FF2B5EF4-FFF2-40B4-BE49-F238E27FC236}">
                <a16:creationId xmlns:a16="http://schemas.microsoft.com/office/drawing/2014/main" id="{3777E128-67BF-4BA2-9799-F418F8DD6148}"/>
              </a:ext>
            </a:extLst>
          </p:cNvPr>
          <p:cNvPicPr>
            <a:picLocks noChangeAspect="1"/>
          </p:cNvPicPr>
          <p:nvPr/>
        </p:nvPicPr>
        <p:blipFill>
          <a:blip r:embed="rId2"/>
          <a:stretch>
            <a:fillRect/>
          </a:stretch>
        </p:blipFill>
        <p:spPr>
          <a:xfrm>
            <a:off x="6700838" y="356602"/>
            <a:ext cx="1757362" cy="874477"/>
          </a:xfrm>
          <a:prstGeom prst="rect">
            <a:avLst/>
          </a:prstGeom>
        </p:spPr>
      </p:pic>
      <p:sp>
        <p:nvSpPr>
          <p:cNvPr id="4" name="TextBox 3">
            <a:extLst>
              <a:ext uri="{FF2B5EF4-FFF2-40B4-BE49-F238E27FC236}">
                <a16:creationId xmlns:a16="http://schemas.microsoft.com/office/drawing/2014/main" id="{5A59A6CE-6B49-460D-B26E-E50AB1DB7443}"/>
              </a:ext>
            </a:extLst>
          </p:cNvPr>
          <p:cNvSpPr txBox="1"/>
          <p:nvPr/>
        </p:nvSpPr>
        <p:spPr>
          <a:xfrm>
            <a:off x="533400" y="2026698"/>
            <a:ext cx="4648200" cy="923330"/>
          </a:xfrm>
          <a:prstGeom prst="rect">
            <a:avLst/>
          </a:prstGeom>
          <a:noFill/>
        </p:spPr>
        <p:txBody>
          <a:bodyPr wrap="square" rtlCol="0">
            <a:spAutoFit/>
          </a:bodyPr>
          <a:lstStyle/>
          <a:p>
            <a:r>
              <a:rPr lang="en-US" dirty="0"/>
              <a:t>The spanner icon will display a screen that allows some form of configuration of the calling screen, such as this:</a:t>
            </a:r>
            <a:endParaRPr lang="en-GB" dirty="0"/>
          </a:p>
        </p:txBody>
      </p:sp>
      <p:pic>
        <p:nvPicPr>
          <p:cNvPr id="5" name="Picture 4">
            <a:extLst>
              <a:ext uri="{FF2B5EF4-FFF2-40B4-BE49-F238E27FC236}">
                <a16:creationId xmlns:a16="http://schemas.microsoft.com/office/drawing/2014/main" id="{544E63B8-5C89-4884-BD75-5304A7A03A18}"/>
              </a:ext>
            </a:extLst>
          </p:cNvPr>
          <p:cNvPicPr>
            <a:picLocks noChangeAspect="1"/>
          </p:cNvPicPr>
          <p:nvPr/>
        </p:nvPicPr>
        <p:blipFill>
          <a:blip r:embed="rId3"/>
          <a:stretch>
            <a:fillRect/>
          </a:stretch>
        </p:blipFill>
        <p:spPr>
          <a:xfrm>
            <a:off x="5500070" y="1850571"/>
            <a:ext cx="2958130" cy="2198914"/>
          </a:xfrm>
          <a:prstGeom prst="rect">
            <a:avLst/>
          </a:prstGeom>
        </p:spPr>
      </p:pic>
      <p:pic>
        <p:nvPicPr>
          <p:cNvPr id="6" name="Picture 5">
            <a:extLst>
              <a:ext uri="{FF2B5EF4-FFF2-40B4-BE49-F238E27FC236}">
                <a16:creationId xmlns:a16="http://schemas.microsoft.com/office/drawing/2014/main" id="{35DB8A94-93E5-4FDE-AE04-30412D8B561F}"/>
              </a:ext>
            </a:extLst>
          </p:cNvPr>
          <p:cNvPicPr>
            <a:picLocks noChangeAspect="1"/>
          </p:cNvPicPr>
          <p:nvPr/>
        </p:nvPicPr>
        <p:blipFill>
          <a:blip r:embed="rId4"/>
          <a:stretch>
            <a:fillRect/>
          </a:stretch>
        </p:blipFill>
        <p:spPr>
          <a:xfrm>
            <a:off x="4510088" y="4343400"/>
            <a:ext cx="3948112" cy="1488516"/>
          </a:xfrm>
          <a:prstGeom prst="rect">
            <a:avLst/>
          </a:prstGeom>
        </p:spPr>
      </p:pic>
      <p:sp>
        <p:nvSpPr>
          <p:cNvPr id="7" name="TextBox 6">
            <a:extLst>
              <a:ext uri="{FF2B5EF4-FFF2-40B4-BE49-F238E27FC236}">
                <a16:creationId xmlns:a16="http://schemas.microsoft.com/office/drawing/2014/main" id="{0B576AED-74EF-49F5-BF1C-F022BE2EB6DD}"/>
              </a:ext>
            </a:extLst>
          </p:cNvPr>
          <p:cNvSpPr txBox="1"/>
          <p:nvPr/>
        </p:nvSpPr>
        <p:spPr>
          <a:xfrm>
            <a:off x="533400" y="4343400"/>
            <a:ext cx="3352800" cy="1477328"/>
          </a:xfrm>
          <a:prstGeom prst="rect">
            <a:avLst/>
          </a:prstGeom>
          <a:noFill/>
        </p:spPr>
        <p:txBody>
          <a:bodyPr wrap="square" rtlCol="0">
            <a:spAutoFit/>
          </a:bodyPr>
          <a:lstStyle/>
          <a:p>
            <a:r>
              <a:rPr lang="en-US" dirty="0"/>
              <a:t>The next one allows Output of any table on the screen. It can be sent to the printer (or a PDF file) or written out to disk as a CSV format file (Excel compatible)</a:t>
            </a:r>
            <a:endParaRPr lang="en-GB" dirty="0"/>
          </a:p>
        </p:txBody>
      </p:sp>
    </p:spTree>
    <p:extLst>
      <p:ext uri="{BB962C8B-B14F-4D97-AF65-F5344CB8AC3E}">
        <p14:creationId xmlns:p14="http://schemas.microsoft.com/office/powerpoint/2010/main" val="106960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7C1EC2-2F09-4008-AD8C-31F73E044D19}"/>
              </a:ext>
            </a:extLst>
          </p:cNvPr>
          <p:cNvPicPr>
            <a:picLocks noChangeAspect="1"/>
          </p:cNvPicPr>
          <p:nvPr/>
        </p:nvPicPr>
        <p:blipFill>
          <a:blip r:embed="rId2"/>
          <a:stretch>
            <a:fillRect/>
          </a:stretch>
        </p:blipFill>
        <p:spPr>
          <a:xfrm>
            <a:off x="4953000" y="609600"/>
            <a:ext cx="3769617" cy="2049773"/>
          </a:xfrm>
          <a:prstGeom prst="rect">
            <a:avLst/>
          </a:prstGeom>
        </p:spPr>
      </p:pic>
      <p:sp>
        <p:nvSpPr>
          <p:cNvPr id="3" name="TextBox 2">
            <a:extLst>
              <a:ext uri="{FF2B5EF4-FFF2-40B4-BE49-F238E27FC236}">
                <a16:creationId xmlns:a16="http://schemas.microsoft.com/office/drawing/2014/main" id="{BA017FA3-520F-4CF7-89BB-14C0B9F3BD35}"/>
              </a:ext>
            </a:extLst>
          </p:cNvPr>
          <p:cNvSpPr txBox="1"/>
          <p:nvPr/>
        </p:nvSpPr>
        <p:spPr>
          <a:xfrm>
            <a:off x="609600" y="609600"/>
            <a:ext cx="4038600" cy="2585323"/>
          </a:xfrm>
          <a:prstGeom prst="rect">
            <a:avLst/>
          </a:prstGeom>
          <a:noFill/>
        </p:spPr>
        <p:txBody>
          <a:bodyPr wrap="square" rtlCol="0">
            <a:spAutoFit/>
          </a:bodyPr>
          <a:lstStyle/>
          <a:p>
            <a:r>
              <a:rPr lang="en-US" dirty="0"/>
              <a:t>The light-bulb icon is for Reminder text, which you can edit as required.</a:t>
            </a:r>
          </a:p>
          <a:p>
            <a:endParaRPr lang="en-US" dirty="0"/>
          </a:p>
          <a:p>
            <a:endParaRPr lang="en-US" dirty="0"/>
          </a:p>
          <a:p>
            <a:endParaRPr lang="en-US" dirty="0"/>
          </a:p>
          <a:p>
            <a:endParaRPr lang="en-US" dirty="0"/>
          </a:p>
          <a:p>
            <a:r>
              <a:rPr lang="en-US" dirty="0"/>
              <a:t>If you click on ‘Edit’, an editing menu appears, which allows simple formatting of the reminder text in a variety of ways.</a:t>
            </a:r>
            <a:endParaRPr lang="en-GB" dirty="0"/>
          </a:p>
        </p:txBody>
      </p:sp>
      <p:pic>
        <p:nvPicPr>
          <p:cNvPr id="4" name="Picture 3">
            <a:extLst>
              <a:ext uri="{FF2B5EF4-FFF2-40B4-BE49-F238E27FC236}">
                <a16:creationId xmlns:a16="http://schemas.microsoft.com/office/drawing/2014/main" id="{48733158-C882-4C6E-8AD4-88E0A540305D}"/>
              </a:ext>
            </a:extLst>
          </p:cNvPr>
          <p:cNvPicPr>
            <a:picLocks noChangeAspect="1"/>
          </p:cNvPicPr>
          <p:nvPr/>
        </p:nvPicPr>
        <p:blipFill>
          <a:blip r:embed="rId3"/>
          <a:stretch>
            <a:fillRect/>
          </a:stretch>
        </p:blipFill>
        <p:spPr>
          <a:xfrm>
            <a:off x="1828800" y="3352800"/>
            <a:ext cx="4557712" cy="2476834"/>
          </a:xfrm>
          <a:prstGeom prst="rect">
            <a:avLst/>
          </a:prstGeom>
        </p:spPr>
      </p:pic>
    </p:spTree>
    <p:extLst>
      <p:ext uri="{BB962C8B-B14F-4D97-AF65-F5344CB8AC3E}">
        <p14:creationId xmlns:p14="http://schemas.microsoft.com/office/powerpoint/2010/main" val="2154226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23901"/>
            <a:ext cx="6499940" cy="1143000"/>
          </a:xfrm>
        </p:spPr>
        <p:txBody>
          <a:bodyPr>
            <a:normAutofit/>
          </a:bodyPr>
          <a:lstStyle/>
          <a:p>
            <a:pPr algn="l"/>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7.  SKILLS WE STILL NEED</a:t>
            </a:r>
            <a:endParaRPr lang="en-AU" sz="4000" dirty="0">
              <a:solidFill>
                <a:srgbClr val="00B0F0"/>
              </a:solidFill>
            </a:endParaRPr>
          </a:p>
        </p:txBody>
      </p:sp>
      <p:sp>
        <p:nvSpPr>
          <p:cNvPr id="3" name="TextBox 2"/>
          <p:cNvSpPr txBox="1"/>
          <p:nvPr/>
        </p:nvSpPr>
        <p:spPr>
          <a:xfrm>
            <a:off x="762000" y="1931670"/>
            <a:ext cx="8001000" cy="440120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Java coders  - adding more to the team will add the need for a another level of co-ordination, but we could handle a couple more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800" b="1" dirty="0">
                <a:solidFill>
                  <a:srgbClr val="0000FF"/>
                </a:solidFill>
                <a:latin typeface="Calibri"/>
              </a:rPr>
              <a:t>Translators for the major European languages. Only some screens have been setup in English, French, Norwegian, so all other screens need translation to other languages, as do the Help pages for each screen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800" b="1" i="0" u="none" strike="noStrike" kern="1200" cap="none" spc="0" normalizeH="0" baseline="0" noProof="0" dirty="0">
                <a:ln>
                  <a:noFill/>
                </a:ln>
                <a:solidFill>
                  <a:srgbClr val="0000FF"/>
                </a:solidFill>
                <a:effectLst/>
                <a:uLnTx/>
                <a:uFillTx/>
                <a:latin typeface="Calibri"/>
                <a:ea typeface="+mn-ea"/>
                <a:cs typeface="+mn-cs"/>
              </a:rPr>
              <a:t>Alpha testers? – we will exploit the existing registered pool</a:t>
            </a:r>
          </a:p>
        </p:txBody>
      </p:sp>
      <p:pic>
        <p:nvPicPr>
          <p:cNvPr id="5" name="Picture 2"/>
          <p:cNvPicPr>
            <a:picLocks noChangeAspect="1" noChangeArrowheads="1"/>
          </p:cNvPicPr>
          <p:nvPr/>
        </p:nvPicPr>
        <p:blipFill>
          <a:blip r:embed="rId3" cstate="print"/>
          <a:srcRect/>
          <a:stretch>
            <a:fillRect/>
          </a:stretch>
        </p:blipFill>
        <p:spPr bwMode="auto">
          <a:xfrm>
            <a:off x="7086601" y="152400"/>
            <a:ext cx="1546938" cy="1752600"/>
          </a:xfrm>
          <a:prstGeom prst="rect">
            <a:avLst/>
          </a:prstGeom>
          <a:noFill/>
          <a:ln w="9525">
            <a:noFill/>
            <a:miter lim="800000"/>
            <a:headEnd/>
            <a:tailEnd/>
          </a:ln>
        </p:spPr>
      </p:pic>
    </p:spTree>
    <p:extLst>
      <p:ext uri="{BB962C8B-B14F-4D97-AF65-F5344CB8AC3E}">
        <p14:creationId xmlns:p14="http://schemas.microsoft.com/office/powerpoint/2010/main" val="1255112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0" y="1156395"/>
            <a:ext cx="3124200" cy="1600200"/>
          </a:xfrm>
        </p:spPr>
        <p:txBody>
          <a:bodyPr>
            <a:noAutofit/>
          </a:bodyPr>
          <a:lstStyle/>
          <a:p>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WRAP  UP</a:t>
            </a:r>
            <a:b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br>
            <a:b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br>
            <a:r>
              <a:rPr lang="en-AU" sz="40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Q &amp; A</a:t>
            </a:r>
            <a:endParaRPr lang="en-AU" sz="4000" dirty="0">
              <a:solidFill>
                <a:srgbClr val="00B0F0"/>
              </a:solidFill>
            </a:endParaRPr>
          </a:p>
        </p:txBody>
      </p:sp>
      <p:sp>
        <p:nvSpPr>
          <p:cNvPr id="6" name="TextBox 5"/>
          <p:cNvSpPr txBox="1"/>
          <p:nvPr/>
        </p:nvSpPr>
        <p:spPr>
          <a:xfrm>
            <a:off x="1333500" y="3657600"/>
            <a:ext cx="6667500" cy="2677656"/>
          </a:xfrm>
          <a:prstGeom prst="rect">
            <a:avLst/>
          </a:prstGeom>
          <a:noFill/>
        </p:spPr>
        <p:txBody>
          <a:bodyPr wrap="square" rtlCol="0">
            <a:spAutoFit/>
          </a:bodyPr>
          <a:lstStyle/>
          <a:p>
            <a:endParaRPr lang="en-AU" sz="2800" dirty="0">
              <a:solidFill>
                <a:srgbClr val="0000FF"/>
              </a:solidFill>
            </a:endParaRPr>
          </a:p>
          <a:p>
            <a:r>
              <a:rPr lang="en-AU" sz="2800" b="1" dirty="0"/>
              <a:t>Don Ferguson (Melbourne, Australia)</a:t>
            </a:r>
            <a:r>
              <a:rPr lang="en-AU" sz="2800" dirty="0">
                <a:solidFill>
                  <a:srgbClr val="0000FF"/>
                </a:solidFill>
              </a:rPr>
              <a:t>	</a:t>
            </a:r>
          </a:p>
          <a:p>
            <a:r>
              <a:rPr lang="en-AU" sz="2800" u="sng" dirty="0">
                <a:solidFill>
                  <a:srgbClr val="0000FF"/>
                </a:solidFill>
                <a:hlinkClick r:id="rId3"/>
              </a:rPr>
              <a:t>don@ferguson.name</a:t>
            </a:r>
            <a:endParaRPr lang="en-AU" sz="2800" u="sng" dirty="0">
              <a:solidFill>
                <a:srgbClr val="0000FF"/>
              </a:solidFill>
            </a:endParaRPr>
          </a:p>
          <a:p>
            <a:endParaRPr lang="en-AU" sz="2800" u="sng" dirty="0">
              <a:solidFill>
                <a:srgbClr val="0000FF"/>
              </a:solidFill>
            </a:endParaRPr>
          </a:p>
          <a:p>
            <a:r>
              <a:rPr lang="en-AU" sz="2800" b="1" dirty="0"/>
              <a:t>Robin Lamacraft</a:t>
            </a:r>
          </a:p>
          <a:p>
            <a:r>
              <a:rPr lang="en-AU" sz="2800" u="sng" dirty="0">
                <a:solidFill>
                  <a:srgbClr val="0000FF"/>
                </a:solidFill>
              </a:rPr>
              <a:t>robin.lamacraft@internode.on.net</a:t>
            </a:r>
          </a:p>
        </p:txBody>
      </p:sp>
      <p:pic>
        <p:nvPicPr>
          <p:cNvPr id="7" name="Picture 2"/>
          <p:cNvPicPr>
            <a:picLocks noChangeAspect="1" noChangeArrowheads="1"/>
          </p:cNvPicPr>
          <p:nvPr/>
        </p:nvPicPr>
        <p:blipFill>
          <a:blip r:embed="rId4" cstate="print"/>
          <a:srcRect/>
          <a:stretch>
            <a:fillRect/>
          </a:stretch>
        </p:blipFill>
        <p:spPr bwMode="auto">
          <a:xfrm>
            <a:off x="6477000" y="443806"/>
            <a:ext cx="2133600" cy="241725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TotalTime>
  <Words>2403</Words>
  <Application>Microsoft Office PowerPoint</Application>
  <PresentationFormat>On-screen Show (4:3)</PresentationFormat>
  <Paragraphs>212</Paragraphs>
  <Slides>37</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Arial Black</vt:lpstr>
      <vt:lpstr>Arial Rounded MT Bold</vt:lpstr>
      <vt:lpstr>Calibri</vt:lpstr>
      <vt:lpstr>Courier New</vt:lpstr>
      <vt:lpstr>Wingdings</vt:lpstr>
      <vt:lpstr>Office Theme</vt:lpstr>
      <vt:lpstr> HRE  PROJECT  </vt:lpstr>
      <vt:lpstr>First, who am I?</vt:lpstr>
      <vt:lpstr>This morning we will…</vt:lpstr>
      <vt:lpstr>1.  SO - WHAT  WAS HRE ALL ABOUT AGAIN?</vt:lpstr>
      <vt:lpstr>1.1  A HISTORY APPLICATION</vt:lpstr>
      <vt:lpstr>1.2  WHY REPLACE TMG?</vt:lpstr>
      <vt:lpstr>1.3  MULTIPLE  PLATFORMS</vt:lpstr>
      <vt:lpstr>1.4  UPDATED  TECHNOLOGY</vt:lpstr>
      <vt:lpstr>1.5  MULTI-LANGUAGE,  MULTI-USER</vt:lpstr>
      <vt:lpstr>2.  THE ORIGINAL PLAN STEPS</vt:lpstr>
      <vt:lpstr>3.  WHERE WE’VE GOT TO</vt:lpstr>
      <vt:lpstr>4.  WHAT EXISTS NOW</vt:lpstr>
      <vt:lpstr>4.  WHAT EXISTS (continued)</vt:lpstr>
      <vt:lpstr>5.  A SPECIAL THANK-YOU</vt:lpstr>
      <vt:lpstr>6.  A BRIEF DEMONSTRATION</vt:lpstr>
      <vt:lpstr>6A.  About the HRE Demonstration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  SKILLS WE STILL NEED</vt:lpstr>
      <vt:lpstr>WRAP  UP  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HRE  PROJECT  </dc:title>
  <dc:creator>Don Ferguson</dc:creator>
  <cp:lastModifiedBy>Don Ferguson</cp:lastModifiedBy>
  <cp:revision>32</cp:revision>
  <dcterms:created xsi:type="dcterms:W3CDTF">2020-11-29T01:00:44Z</dcterms:created>
  <dcterms:modified xsi:type="dcterms:W3CDTF">2021-08-12T01:19:09Z</dcterms:modified>
</cp:coreProperties>
</file>